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6" r:id="rId3"/>
    <p:sldId id="333" r:id="rId4"/>
    <p:sldId id="343" r:id="rId5"/>
    <p:sldId id="344" r:id="rId6"/>
    <p:sldId id="345" r:id="rId7"/>
    <p:sldId id="346" r:id="rId8"/>
    <p:sldId id="334" r:id="rId9"/>
    <p:sldId id="354" r:id="rId10"/>
    <p:sldId id="335" r:id="rId11"/>
    <p:sldId id="348" r:id="rId12"/>
    <p:sldId id="347" r:id="rId13"/>
    <p:sldId id="349" r:id="rId14"/>
    <p:sldId id="350" r:id="rId15"/>
    <p:sldId id="340" r:id="rId16"/>
    <p:sldId id="358" r:id="rId17"/>
    <p:sldId id="342" r:id="rId18"/>
    <p:sldId id="363" r:id="rId19"/>
    <p:sldId id="364" r:id="rId20"/>
    <p:sldId id="365" r:id="rId21"/>
  </p:sldIdLst>
  <p:sldSz cx="9144000" cy="6858000" type="screen4x3"/>
  <p:notesSz cx="7099300" cy="10234613"/>
  <p:defaultTextStyle>
    <a:defPPr>
      <a:defRPr lang="es-E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51" d="100"/>
          <a:sy n="51" d="100"/>
        </p:scale>
        <p:origin x="-1243"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CO"/>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1CC24376-345D-4307-BD42-500F3F012B07}" type="slidenum">
              <a:rPr lang="es-ES"/>
              <a:pPr>
                <a:defRPr/>
              </a:pPr>
              <a:t>‹Nº›</a:t>
            </a:fld>
            <a:endParaRPr lang="es-E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AA65AAC0-5065-4EC0-8DEF-6B895B091490}" type="slidenum">
              <a:rPr lang="es-ES"/>
              <a:pPr>
                <a:defRPr/>
              </a:pPr>
              <a:t>‹Nº›</a:t>
            </a:fld>
            <a:endParaRPr lang="es-E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74B80237-E0C2-48D5-A484-85382DD77127}" type="slidenum">
              <a:rPr lang="es-ES"/>
              <a:pPr>
                <a:defRPr/>
              </a:pPr>
              <a:t>‹Nº›</a:t>
            </a:fld>
            <a:endParaRPr lang="es-E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085D624D-EC01-4D21-8C8A-4A8C83230373}" type="slidenum">
              <a:rPr lang="es-ES"/>
              <a:pPr>
                <a:defRPr/>
              </a:pPr>
              <a:t>‹Nº›</a:t>
            </a:fld>
            <a:endParaRPr lang="es-E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2E68A203-8312-4F0F-9B56-56E56E8E0B18}" type="slidenum">
              <a:rPr lang="es-ES"/>
              <a:pPr>
                <a:defRPr/>
              </a:pPr>
              <a:t>‹Nº›</a:t>
            </a:fld>
            <a:endParaRPr lang="es-ES"/>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1192FC9B-45EA-4D95-97AE-9FC94C74F2BD}" type="slidenum">
              <a:rPr lang="es-ES"/>
              <a:pPr>
                <a:defRPr/>
              </a:pPr>
              <a:t>‹Nº›</a:t>
            </a:fld>
            <a:endParaRPr lang="es-E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64D6F335-24F6-4FDF-9A49-DE87D466DD77}" type="slidenum">
              <a:rPr lang="es-ES"/>
              <a:pPr>
                <a:defRPr/>
              </a:pPr>
              <a:t>‹Nº›</a:t>
            </a:fld>
            <a:endParaRPr lang="es-E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DF7685B4-7822-453E-ADE6-238A6FE45BF1}" type="slidenum">
              <a:rPr lang="es-ES"/>
              <a:pPr>
                <a:defRPr/>
              </a:pPr>
              <a:t>‹Nº›</a:t>
            </a:fld>
            <a:endParaRPr lang="es-E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3C4DA46E-90A3-49FF-8C9A-9654FB652C87}" type="slidenum">
              <a:rPr lang="es-ES"/>
              <a:pPr>
                <a:defRPr/>
              </a:pPr>
              <a:t>‹Nº›</a:t>
            </a:fld>
            <a:endParaRPr lang="es-E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CED55ADB-4312-4915-BBB9-A155B7F9E563}" type="slidenum">
              <a:rPr lang="es-ES"/>
              <a:pPr>
                <a:defRPr/>
              </a:pPr>
              <a:t>‹Nº›</a:t>
            </a:fld>
            <a:endParaRPr lang="es-E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O"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699C9B28-DA89-4F74-B40C-4AE850712C5D}" type="slidenum">
              <a:rPr lang="es-ES"/>
              <a:pPr>
                <a:defRPr/>
              </a:pPr>
              <a:t>‹Nº›</a:t>
            </a:fld>
            <a:endParaRPr lang="es-E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pPr>
              <a:defRPr/>
            </a:pPr>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a:defRPr/>
            </a:pP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Arial" charset="0"/>
              </a:defRPr>
            </a:lvl1pPr>
          </a:lstStyle>
          <a:p>
            <a:pPr>
              <a:defRPr/>
            </a:pPr>
            <a:fld id="{0571B196-F1A0-4704-B3FB-236C8A96B6E0}"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malla_el%20jazmin%2022-09-2011.xls"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a:spLocks noChangeArrowheads="1"/>
          </p:cNvSpPr>
          <p:nvPr/>
        </p:nvSpPr>
        <p:spPr bwMode="auto">
          <a:xfrm>
            <a:off x="0" y="1319213"/>
            <a:ext cx="9144000" cy="0"/>
          </a:xfrm>
          <a:prstGeom prst="rect">
            <a:avLst/>
          </a:prstGeom>
          <a:noFill/>
          <a:ln w="9525">
            <a:noFill/>
            <a:miter lim="800000"/>
            <a:headEnd/>
            <a:tailEnd/>
          </a:ln>
        </p:spPr>
        <p:txBody>
          <a:bodyPr wrap="none" anchor="ctr">
            <a:spAutoFit/>
          </a:bodyPr>
          <a:lstStyle/>
          <a:p>
            <a:endParaRPr lang="es-CO"/>
          </a:p>
        </p:txBody>
      </p:sp>
      <p:pic>
        <p:nvPicPr>
          <p:cNvPr id="2051" name="Picture 6" descr="INSTITUCIONAL AZUL"/>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 name="Text Box 4"/>
          <p:cNvSpPr txBox="1">
            <a:spLocks noChangeArrowheads="1"/>
          </p:cNvSpPr>
          <p:nvPr/>
        </p:nvSpPr>
        <p:spPr bwMode="auto">
          <a:xfrm>
            <a:off x="2051050" y="1143000"/>
            <a:ext cx="5113338" cy="830263"/>
          </a:xfrm>
          <a:prstGeom prst="rect">
            <a:avLst/>
          </a:prstGeom>
          <a:noFill/>
          <a:ln w="9525">
            <a:noFill/>
            <a:miter lim="800000"/>
            <a:headEnd/>
            <a:tailEnd/>
          </a:ln>
          <a:effectLst/>
        </p:spPr>
        <p:txBody>
          <a:bodyPr>
            <a:spAutoFit/>
          </a:bodyPr>
          <a:lstStyle/>
          <a:p>
            <a:pPr algn="ctr">
              <a:defRPr/>
            </a:pPr>
            <a:r>
              <a:rPr lang="es-ES" sz="2400" b="1" dirty="0">
                <a:solidFill>
                  <a:schemeClr val="accent2"/>
                </a:solidFill>
                <a:effectLst>
                  <a:outerShdw blurRad="38100" dist="38100" dir="2700000" algn="tl">
                    <a:srgbClr val="C0C0C0"/>
                  </a:outerShdw>
                </a:effectLst>
                <a:latin typeface="Arial" charset="0"/>
                <a:cs typeface="Arial" charset="0"/>
              </a:rPr>
              <a:t>PROYECTO EDUCATIVO INSTITUCIONAL 2011 – 2018 </a:t>
            </a:r>
          </a:p>
        </p:txBody>
      </p:sp>
      <p:sp>
        <p:nvSpPr>
          <p:cNvPr id="5" name="Rectangle 6"/>
          <p:cNvSpPr>
            <a:spLocks noChangeArrowheads="1"/>
          </p:cNvSpPr>
          <p:nvPr/>
        </p:nvSpPr>
        <p:spPr bwMode="auto">
          <a:xfrm>
            <a:off x="179388" y="2500313"/>
            <a:ext cx="8856662" cy="1200150"/>
          </a:xfrm>
          <a:prstGeom prst="rect">
            <a:avLst/>
          </a:prstGeom>
          <a:noFill/>
          <a:ln w="57150" cmpd="thickThin">
            <a:noFill/>
            <a:miter lim="800000"/>
            <a:headEnd/>
            <a:tailEnd/>
          </a:ln>
        </p:spPr>
        <p:txBody>
          <a:bodyPr anchor="ctr">
            <a:spAutoFit/>
          </a:bodyPr>
          <a:lstStyle/>
          <a:p>
            <a:pPr algn="ctr">
              <a:defRPr/>
            </a:pPr>
            <a:r>
              <a:rPr lang="es-CO" sz="3600" dirty="0">
                <a:solidFill>
                  <a:schemeClr val="accent1">
                    <a:lumMod val="25000"/>
                  </a:schemeClr>
                </a:solidFill>
                <a:latin typeface="Arial" charset="0"/>
                <a:cs typeface="Arial" charset="0"/>
              </a:rPr>
              <a:t>“</a:t>
            </a:r>
            <a:r>
              <a:rPr lang="es-CO" sz="3600" dirty="0">
                <a:solidFill>
                  <a:schemeClr val="accent1">
                    <a:lumMod val="25000"/>
                  </a:schemeClr>
                </a:solidFill>
                <a:latin typeface="Script MT Bold" pitchFamily="66" charset="0"/>
                <a:cs typeface="Arial" charset="0"/>
              </a:rPr>
              <a:t>Construyendo con Tecnología y Convivencia Un Proyecto de Vida</a:t>
            </a:r>
            <a:r>
              <a:rPr lang="es-CO" sz="3600" dirty="0">
                <a:solidFill>
                  <a:schemeClr val="accent1">
                    <a:lumMod val="25000"/>
                  </a:schemeClr>
                </a:solidFill>
                <a:latin typeface="Arial" charset="0"/>
                <a:cs typeface="Arial" charset="0"/>
              </a:rPr>
              <a:t>”.</a:t>
            </a:r>
          </a:p>
        </p:txBody>
      </p:sp>
      <p:sp>
        <p:nvSpPr>
          <p:cNvPr id="2054" name="Rectangle 7"/>
          <p:cNvSpPr>
            <a:spLocks noChangeArrowheads="1"/>
          </p:cNvSpPr>
          <p:nvPr/>
        </p:nvSpPr>
        <p:spPr bwMode="auto">
          <a:xfrm>
            <a:off x="2286000" y="4143375"/>
            <a:ext cx="4697413" cy="1200150"/>
          </a:xfrm>
          <a:prstGeom prst="rect">
            <a:avLst/>
          </a:prstGeom>
          <a:noFill/>
          <a:ln w="57150" cmpd="thickThin">
            <a:solidFill>
              <a:srgbClr val="00CCFF"/>
            </a:solidFill>
            <a:miter lim="800000"/>
            <a:headEnd/>
            <a:tailEnd/>
          </a:ln>
        </p:spPr>
        <p:txBody>
          <a:bodyPr anchor="ctr">
            <a:spAutoFit/>
          </a:bodyPr>
          <a:lstStyle/>
          <a:p>
            <a:pPr algn="ctr"/>
            <a:r>
              <a:rPr lang="es-CO" sz="2400" b="1">
                <a:solidFill>
                  <a:schemeClr val="tx2"/>
                </a:solidFill>
                <a:latin typeface="Script MT Bold" pitchFamily="66" charset="0"/>
              </a:rPr>
              <a:t>RECTORA</a:t>
            </a:r>
          </a:p>
          <a:p>
            <a:pPr algn="ctr"/>
            <a:r>
              <a:rPr lang="es-CO" sz="2400" b="1">
                <a:solidFill>
                  <a:schemeClr val="tx2"/>
                </a:solidFill>
                <a:latin typeface="Script MT Bold" pitchFamily="66" charset="0"/>
              </a:rPr>
              <a:t>MARIA MERCEDES BELTRAN PABON</a:t>
            </a: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1319213"/>
            <a:ext cx="9144000" cy="0"/>
          </a:xfrm>
          <a:prstGeom prst="rect">
            <a:avLst/>
          </a:prstGeom>
          <a:noFill/>
          <a:ln w="9525">
            <a:noFill/>
            <a:miter lim="800000"/>
            <a:headEnd/>
            <a:tailEnd/>
          </a:ln>
        </p:spPr>
        <p:txBody>
          <a:bodyPr wrap="none" anchor="ctr">
            <a:spAutoFit/>
          </a:bodyPr>
          <a:lstStyle/>
          <a:p>
            <a:endParaRPr lang="es-CO"/>
          </a:p>
        </p:txBody>
      </p:sp>
      <p:pic>
        <p:nvPicPr>
          <p:cNvPr id="13315" name="Picture 3" descr="INSTITUCIONAL AZUL"/>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 name="3 Rectángulo"/>
          <p:cNvSpPr/>
          <p:nvPr/>
        </p:nvSpPr>
        <p:spPr>
          <a:xfrm>
            <a:off x="1714480" y="142852"/>
            <a:ext cx="6026010" cy="923330"/>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algn="ctr">
              <a:defRPr/>
            </a:pPr>
            <a:r>
              <a:rPr lang="es-E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PERFILES</a:t>
            </a:r>
          </a:p>
        </p:txBody>
      </p:sp>
      <p:sp>
        <p:nvSpPr>
          <p:cNvPr id="13317" name="1 Rectángulo"/>
          <p:cNvSpPr>
            <a:spLocks noChangeArrowheads="1"/>
          </p:cNvSpPr>
          <p:nvPr/>
        </p:nvSpPr>
        <p:spPr bwMode="auto">
          <a:xfrm>
            <a:off x="250825" y="1341438"/>
            <a:ext cx="8785225" cy="4400550"/>
          </a:xfrm>
          <a:prstGeom prst="rect">
            <a:avLst/>
          </a:prstGeom>
          <a:noFill/>
          <a:ln w="9525">
            <a:noFill/>
            <a:miter lim="800000"/>
            <a:headEnd/>
            <a:tailEnd/>
          </a:ln>
        </p:spPr>
        <p:txBody>
          <a:bodyPr>
            <a:spAutoFit/>
          </a:bodyPr>
          <a:lstStyle/>
          <a:p>
            <a:pPr algn="ctr"/>
            <a:r>
              <a:rPr lang="es-CO" sz="2800" b="1" dirty="0"/>
              <a:t>PERFIL DEL EGRESADO</a:t>
            </a:r>
          </a:p>
          <a:p>
            <a:pPr algn="ctr"/>
            <a:endParaRPr lang="es-CO" sz="2800" b="1" dirty="0"/>
          </a:p>
          <a:p>
            <a:pPr algn="just"/>
            <a:r>
              <a:rPr lang="es-CO" sz="2800" dirty="0"/>
              <a:t>El egresado del COLEGIO EL JAZMIN es un ser humano integral que se destaca </a:t>
            </a:r>
            <a:r>
              <a:rPr lang="es-CO" sz="2800" dirty="0" smtClean="0">
                <a:solidFill>
                  <a:srgbClr val="FF0000"/>
                </a:solidFill>
              </a:rPr>
              <a:t>por ejercer </a:t>
            </a:r>
            <a:r>
              <a:rPr lang="es-CO" sz="2800" dirty="0" err="1" smtClean="0">
                <a:solidFill>
                  <a:srgbClr val="FF0000"/>
                </a:solidFill>
              </a:rPr>
              <a:t>ciudadadanía</a:t>
            </a:r>
            <a:r>
              <a:rPr lang="es-CO" sz="2800" dirty="0" smtClean="0">
                <a:solidFill>
                  <a:srgbClr val="FF0000"/>
                </a:solidFill>
              </a:rPr>
              <a:t> </a:t>
            </a:r>
            <a:r>
              <a:rPr lang="es-CO" sz="2800" dirty="0" smtClean="0"/>
              <a:t>EN LA  </a:t>
            </a:r>
            <a:r>
              <a:rPr lang="es-CO" sz="2800" dirty="0"/>
              <a:t>FORMACION EN VALORES porque convive armónicamente consigo mismo, con los demás, con su entorno  y es capaz de liderar procesos  de cambio social a través de la gestión de  </a:t>
            </a:r>
            <a:r>
              <a:rPr lang="es-CO" sz="2800" dirty="0" smtClean="0"/>
              <a:t>proyectos </a:t>
            </a:r>
            <a:r>
              <a:rPr lang="es-CO" sz="2800" dirty="0" smtClean="0">
                <a:solidFill>
                  <a:srgbClr val="FF0000"/>
                </a:solidFill>
              </a:rPr>
              <a:t>académicos</a:t>
            </a:r>
            <a:r>
              <a:rPr lang="es-CO" sz="2800" dirty="0" smtClean="0"/>
              <a:t> </a:t>
            </a:r>
            <a:r>
              <a:rPr lang="es-CO" sz="2800" dirty="0"/>
              <a:t>productivos y sostenibles  encaminados a mejorar la calidad de vida. </a:t>
            </a: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1319213"/>
            <a:ext cx="9144000" cy="0"/>
          </a:xfrm>
          <a:prstGeom prst="rect">
            <a:avLst/>
          </a:prstGeom>
          <a:noFill/>
          <a:ln w="9525">
            <a:noFill/>
            <a:miter lim="800000"/>
            <a:headEnd/>
            <a:tailEnd/>
          </a:ln>
        </p:spPr>
        <p:txBody>
          <a:bodyPr wrap="none" anchor="ctr">
            <a:spAutoFit/>
          </a:bodyPr>
          <a:lstStyle/>
          <a:p>
            <a:endParaRPr lang="es-CO"/>
          </a:p>
        </p:txBody>
      </p:sp>
      <p:pic>
        <p:nvPicPr>
          <p:cNvPr id="14339" name="Picture 3" descr="INSTITUCIONAL AZUL"/>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 name="3 Rectángulo"/>
          <p:cNvSpPr/>
          <p:nvPr/>
        </p:nvSpPr>
        <p:spPr>
          <a:xfrm>
            <a:off x="899454" y="489446"/>
            <a:ext cx="7200938" cy="923330"/>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algn="ctr">
              <a:defRPr/>
            </a:pPr>
            <a:r>
              <a:rPr lang="es-E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EJE ARTICULADOR</a:t>
            </a:r>
          </a:p>
        </p:txBody>
      </p:sp>
      <p:grpSp>
        <p:nvGrpSpPr>
          <p:cNvPr id="14341" name="Group 2"/>
          <p:cNvGrpSpPr>
            <a:grpSpLocks/>
          </p:cNvGrpSpPr>
          <p:nvPr/>
        </p:nvGrpSpPr>
        <p:grpSpPr bwMode="auto">
          <a:xfrm>
            <a:off x="250825" y="1700213"/>
            <a:ext cx="8642350" cy="3960812"/>
            <a:chOff x="2194" y="9585"/>
            <a:chExt cx="7601" cy="2550"/>
          </a:xfrm>
        </p:grpSpPr>
        <p:sp>
          <p:nvSpPr>
            <p:cNvPr id="14342" name="AutoShape 3"/>
            <p:cNvSpPr>
              <a:spLocks noChangeArrowheads="1"/>
            </p:cNvSpPr>
            <p:nvPr/>
          </p:nvSpPr>
          <p:spPr bwMode="auto">
            <a:xfrm>
              <a:off x="2194" y="9585"/>
              <a:ext cx="7601" cy="2550"/>
            </a:xfrm>
            <a:prstGeom prst="rightArrow">
              <a:avLst>
                <a:gd name="adj1" fmla="val 50000"/>
                <a:gd name="adj2" fmla="val 74520"/>
              </a:avLst>
            </a:prstGeom>
            <a:solidFill>
              <a:srgbClr val="3399FF"/>
            </a:solidFill>
            <a:ln w="9525">
              <a:solidFill>
                <a:srgbClr val="000000"/>
              </a:solidFill>
              <a:prstDash val="dash"/>
              <a:miter lim="800000"/>
              <a:headEnd/>
              <a:tailEnd/>
            </a:ln>
          </p:spPr>
          <p:txBody>
            <a:bodyPr/>
            <a:lstStyle/>
            <a:p>
              <a:endParaRPr lang="es-CO"/>
            </a:p>
          </p:txBody>
        </p:sp>
        <p:sp>
          <p:nvSpPr>
            <p:cNvPr id="14343" name="Text Box 4"/>
            <p:cNvSpPr txBox="1">
              <a:spLocks noChangeArrowheads="1"/>
            </p:cNvSpPr>
            <p:nvPr/>
          </p:nvSpPr>
          <p:spPr bwMode="auto">
            <a:xfrm>
              <a:off x="2384" y="10327"/>
              <a:ext cx="6714" cy="945"/>
            </a:xfrm>
            <a:prstGeom prst="rect">
              <a:avLst/>
            </a:prstGeom>
            <a:solidFill>
              <a:srgbClr val="99CCFF"/>
            </a:solidFill>
            <a:ln w="9525">
              <a:solidFill>
                <a:srgbClr val="FFFFFF"/>
              </a:solidFill>
              <a:miter lim="800000"/>
              <a:headEnd/>
              <a:tailEnd/>
            </a:ln>
          </p:spPr>
          <p:txBody>
            <a:bodyPr/>
            <a:lstStyle/>
            <a:p>
              <a:pPr algn="ctr">
                <a:spcAft>
                  <a:spcPts val="1000"/>
                </a:spcAft>
              </a:pPr>
              <a:r>
                <a:rPr lang="es-CO" sz="3200" b="1" dirty="0">
                  <a:latin typeface="Calibri" pitchFamily="34" charset="0"/>
                </a:rPr>
                <a:t>LA FORMACIÓN  DE LIDERES </a:t>
              </a:r>
              <a:r>
                <a:rPr lang="es-CO" sz="3200" b="1" dirty="0" smtClean="0">
                  <a:latin typeface="Calibri" pitchFamily="34" charset="0"/>
                </a:rPr>
                <a:t>A </a:t>
              </a:r>
              <a:r>
                <a:rPr lang="es-CO" sz="3200" b="1" dirty="0">
                  <a:latin typeface="Calibri" pitchFamily="34" charset="0"/>
                </a:rPr>
                <a:t>TRAVÉS DE LA EDUCACIÓN  AMBIENTAL, Y LOS DERECHOS HUMANOS </a:t>
              </a:r>
              <a:endParaRPr lang="es-CO" sz="3200" dirty="0"/>
            </a:p>
          </p:txBody>
        </p:sp>
      </p:gr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1319213"/>
            <a:ext cx="9144000" cy="0"/>
          </a:xfrm>
          <a:prstGeom prst="rect">
            <a:avLst/>
          </a:prstGeom>
          <a:noFill/>
          <a:ln w="9525">
            <a:noFill/>
            <a:miter lim="800000"/>
            <a:headEnd/>
            <a:tailEnd/>
          </a:ln>
        </p:spPr>
        <p:txBody>
          <a:bodyPr wrap="none" anchor="ctr">
            <a:spAutoFit/>
          </a:bodyPr>
          <a:lstStyle/>
          <a:p>
            <a:endParaRPr lang="es-CO"/>
          </a:p>
        </p:txBody>
      </p:sp>
      <p:pic>
        <p:nvPicPr>
          <p:cNvPr id="15363" name="Picture 3" descr="INSTITUCIONAL AZUL"/>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5364" name="Text Box 1"/>
          <p:cNvSpPr txBox="1">
            <a:spLocks noChangeArrowheads="1"/>
          </p:cNvSpPr>
          <p:nvPr/>
        </p:nvSpPr>
        <p:spPr bwMode="auto">
          <a:xfrm>
            <a:off x="857250" y="1785938"/>
            <a:ext cx="7345363" cy="3509962"/>
          </a:xfrm>
          <a:prstGeom prst="rect">
            <a:avLst/>
          </a:prstGeom>
          <a:solidFill>
            <a:srgbClr val="FFCCFF"/>
          </a:solidFill>
          <a:ln w="9525">
            <a:solidFill>
              <a:srgbClr val="000000"/>
            </a:solidFill>
            <a:miter lim="800000"/>
            <a:headEnd/>
            <a:tailEnd/>
          </a:ln>
        </p:spPr>
        <p:txBody>
          <a:bodyPr/>
          <a:lstStyle/>
          <a:p>
            <a:pPr eaLnBrk="0" hangingPunct="0"/>
            <a:endParaRPr lang="es-ES" sz="3200" b="1" dirty="0">
              <a:latin typeface="Calibri" pitchFamily="34" charset="0"/>
              <a:cs typeface="Calibri" pitchFamily="34" charset="0"/>
            </a:endParaRPr>
          </a:p>
          <a:p>
            <a:pPr algn="ctr" eaLnBrk="0" hangingPunct="0"/>
            <a:r>
              <a:rPr lang="es-ES" sz="3200" b="1" dirty="0">
                <a:latin typeface="Calibri" pitchFamily="34" charset="0"/>
                <a:cs typeface="Calibri" pitchFamily="34" charset="0"/>
              </a:rPr>
              <a:t>LA GESTIÓN DE PROYECTOS PRODUCTIVOS CON ÉNFASIS EN DERECHOS HUMANOS Y DESARROLLO AMBIENTAL</a:t>
            </a:r>
          </a:p>
          <a:p>
            <a:pPr algn="ctr" eaLnBrk="0" hangingPunct="0"/>
            <a:r>
              <a:rPr lang="es-ES" sz="2800" dirty="0">
                <a:latin typeface="Brush Script MT" pitchFamily="66" charset="0"/>
                <a:cs typeface="Calibri" pitchFamily="34" charset="0"/>
              </a:rPr>
              <a:t>Estamos comprometidos con la calidad de la educación y la formación de excelentes ciudadanos. </a:t>
            </a:r>
            <a:r>
              <a:rPr lang="es-ES" sz="2800" b="1" dirty="0">
                <a:latin typeface="Calibri" pitchFamily="34" charset="0"/>
                <a:cs typeface="Calibri" pitchFamily="34" charset="0"/>
              </a:rPr>
              <a:t> </a:t>
            </a:r>
            <a:endParaRPr lang="es-ES" sz="2800" dirty="0"/>
          </a:p>
        </p:txBody>
      </p:sp>
      <p:sp>
        <p:nvSpPr>
          <p:cNvPr id="15365"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O"/>
          </a:p>
        </p:txBody>
      </p:sp>
      <p:sp>
        <p:nvSpPr>
          <p:cNvPr id="15366" name="Rectangle 8"/>
          <p:cNvSpPr>
            <a:spLocks noChangeArrowheads="1"/>
          </p:cNvSpPr>
          <p:nvPr/>
        </p:nvSpPr>
        <p:spPr bwMode="auto">
          <a:xfrm>
            <a:off x="0" y="457200"/>
            <a:ext cx="9144000" cy="457200"/>
          </a:xfrm>
          <a:prstGeom prst="rect">
            <a:avLst/>
          </a:prstGeom>
          <a:noFill/>
          <a:ln w="9525">
            <a:noFill/>
            <a:miter lim="800000"/>
            <a:headEnd/>
            <a:tailEnd/>
          </a:ln>
        </p:spPr>
        <p:txBody>
          <a:bodyPr wrap="none" anchor="ctr">
            <a:spAutoFit/>
          </a:bodyPr>
          <a:lstStyle/>
          <a:p>
            <a:pPr eaLnBrk="0" hangingPunct="0"/>
            <a:endParaRPr lang="es-CO"/>
          </a:p>
        </p:txBody>
      </p:sp>
      <p:sp>
        <p:nvSpPr>
          <p:cNvPr id="13" name="12 Rectángulo"/>
          <p:cNvSpPr/>
          <p:nvPr/>
        </p:nvSpPr>
        <p:spPr>
          <a:xfrm>
            <a:off x="899454" y="489446"/>
            <a:ext cx="7200938" cy="923330"/>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algn="ctr">
              <a:defRPr/>
            </a:pPr>
            <a:r>
              <a:rPr lang="es-E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ÉNFASIS</a:t>
            </a: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0" y="1319213"/>
            <a:ext cx="9144000" cy="0"/>
          </a:xfrm>
          <a:prstGeom prst="rect">
            <a:avLst/>
          </a:prstGeom>
          <a:noFill/>
          <a:ln w="9525">
            <a:noFill/>
            <a:miter lim="800000"/>
            <a:headEnd/>
            <a:tailEnd/>
          </a:ln>
        </p:spPr>
        <p:txBody>
          <a:bodyPr wrap="none" anchor="ctr">
            <a:spAutoFit/>
          </a:bodyPr>
          <a:lstStyle/>
          <a:p>
            <a:endParaRPr lang="es-CO"/>
          </a:p>
        </p:txBody>
      </p:sp>
      <p:pic>
        <p:nvPicPr>
          <p:cNvPr id="16387" name="Picture 3" descr="INSTITUCIONAL AZUL"/>
          <p:cNvPicPr>
            <a:picLocks noChangeAspect="1" noChangeArrowheads="1"/>
          </p:cNvPicPr>
          <p:nvPr/>
        </p:nvPicPr>
        <p:blipFill>
          <a:blip r:embed="rId2" cstate="print"/>
          <a:srcRect/>
          <a:stretch>
            <a:fillRect/>
          </a:stretch>
        </p:blipFill>
        <p:spPr bwMode="auto">
          <a:xfrm>
            <a:off x="214313" y="0"/>
            <a:ext cx="9144000" cy="6858000"/>
          </a:xfrm>
          <a:prstGeom prst="rect">
            <a:avLst/>
          </a:prstGeom>
          <a:noFill/>
          <a:ln w="9525">
            <a:noFill/>
            <a:miter lim="800000"/>
            <a:headEnd/>
            <a:tailEnd/>
          </a:ln>
        </p:spPr>
      </p:pic>
      <p:sp>
        <p:nvSpPr>
          <p:cNvPr id="16388"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O"/>
          </a:p>
        </p:txBody>
      </p:sp>
      <p:sp>
        <p:nvSpPr>
          <p:cNvPr id="16389" name="Rectangle 8"/>
          <p:cNvSpPr>
            <a:spLocks noChangeArrowheads="1"/>
          </p:cNvSpPr>
          <p:nvPr/>
        </p:nvSpPr>
        <p:spPr bwMode="auto">
          <a:xfrm>
            <a:off x="0" y="457200"/>
            <a:ext cx="9144000" cy="457200"/>
          </a:xfrm>
          <a:prstGeom prst="rect">
            <a:avLst/>
          </a:prstGeom>
          <a:noFill/>
          <a:ln w="9525">
            <a:noFill/>
            <a:miter lim="800000"/>
            <a:headEnd/>
            <a:tailEnd/>
          </a:ln>
        </p:spPr>
        <p:txBody>
          <a:bodyPr wrap="none" anchor="ctr">
            <a:spAutoFit/>
          </a:bodyPr>
          <a:lstStyle/>
          <a:p>
            <a:pPr eaLnBrk="0" hangingPunct="0"/>
            <a:endParaRPr lang="es-CO"/>
          </a:p>
        </p:txBody>
      </p:sp>
      <p:sp>
        <p:nvSpPr>
          <p:cNvPr id="13" name="12 Rectángulo"/>
          <p:cNvSpPr/>
          <p:nvPr/>
        </p:nvSpPr>
        <p:spPr>
          <a:xfrm>
            <a:off x="216024" y="489446"/>
            <a:ext cx="8532440" cy="707886"/>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algn="ctr">
              <a:defRPr/>
            </a:pPr>
            <a:r>
              <a:rPr lang="es-ES" sz="40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OBJETIVOS INSTITUCIONALES</a:t>
            </a:r>
          </a:p>
        </p:txBody>
      </p:sp>
      <p:sp>
        <p:nvSpPr>
          <p:cNvPr id="16391" name="Text Box 1"/>
          <p:cNvSpPr txBox="1">
            <a:spLocks noChangeArrowheads="1"/>
          </p:cNvSpPr>
          <p:nvPr/>
        </p:nvSpPr>
        <p:spPr bwMode="auto">
          <a:xfrm>
            <a:off x="4572000" y="1341438"/>
            <a:ext cx="4176713" cy="1944687"/>
          </a:xfrm>
          <a:prstGeom prst="rect">
            <a:avLst/>
          </a:prstGeom>
          <a:solidFill>
            <a:srgbClr val="FFCCFF"/>
          </a:solidFill>
          <a:ln w="9525">
            <a:solidFill>
              <a:srgbClr val="000000"/>
            </a:solidFill>
            <a:miter lim="800000"/>
            <a:headEnd/>
            <a:tailEnd/>
          </a:ln>
        </p:spPr>
        <p:txBody>
          <a:bodyPr/>
          <a:lstStyle/>
          <a:p>
            <a:pPr algn="just" eaLnBrk="0" hangingPunct="0"/>
            <a:r>
              <a:rPr lang="es-ES" sz="2000" dirty="0"/>
              <a:t>Orientar la formación integral del estudiante y el desarrollo de sus potencialidades a través de la educación en valores  con el fin de formar una persona  autónoma. </a:t>
            </a:r>
          </a:p>
        </p:txBody>
      </p:sp>
      <p:sp>
        <p:nvSpPr>
          <p:cNvPr id="15369" name="Text Box 1"/>
          <p:cNvSpPr txBox="1">
            <a:spLocks noChangeArrowheads="1"/>
          </p:cNvSpPr>
          <p:nvPr/>
        </p:nvSpPr>
        <p:spPr bwMode="auto">
          <a:xfrm>
            <a:off x="357188" y="1571625"/>
            <a:ext cx="3533775" cy="3357563"/>
          </a:xfrm>
          <a:prstGeom prst="rect">
            <a:avLst/>
          </a:prstGeom>
          <a:solidFill>
            <a:srgbClr val="FFCCFF"/>
          </a:solidFill>
          <a:ln w="9525">
            <a:solidFill>
              <a:srgbClr val="000000"/>
            </a:solidFill>
            <a:miter lim="800000"/>
            <a:headEnd/>
            <a:tailEnd/>
          </a:ln>
        </p:spPr>
        <p:txBody>
          <a:bodyPr/>
          <a:lstStyle/>
          <a:p>
            <a:pPr algn="just" eaLnBrk="0" hangingPunct="0">
              <a:defRPr/>
            </a:pPr>
            <a:r>
              <a:rPr lang="es-ES" sz="2000" dirty="0">
                <a:latin typeface="+mn-lt"/>
                <a:cs typeface="Calibri" pitchFamily="34" charset="0"/>
              </a:rPr>
              <a:t>Ofrecer a los educandos un proceso educativo que posibilite el desarrollo de valores democráticos y de las capacidades intelectuales, comunicativas, físicas, artísticas y  culturales que contribuyan </a:t>
            </a:r>
            <a:r>
              <a:rPr lang="es-ES" sz="2000" dirty="0" smtClean="0">
                <a:solidFill>
                  <a:srgbClr val="FF0000"/>
                </a:solidFill>
                <a:latin typeface="+mn-lt"/>
                <a:cs typeface="Calibri" pitchFamily="34" charset="0"/>
              </a:rPr>
              <a:t>a</a:t>
            </a:r>
            <a:r>
              <a:rPr lang="es-ES" sz="2000" dirty="0" smtClean="0">
                <a:latin typeface="+mn-lt"/>
                <a:cs typeface="Calibri" pitchFamily="34" charset="0"/>
              </a:rPr>
              <a:t> </a:t>
            </a:r>
            <a:r>
              <a:rPr lang="es-ES" sz="2000" dirty="0">
                <a:latin typeface="+mn-lt"/>
                <a:cs typeface="Calibri" pitchFamily="34" charset="0"/>
              </a:rPr>
              <a:t>su desempeño social exitoso.</a:t>
            </a:r>
          </a:p>
          <a:p>
            <a:pPr algn="just" eaLnBrk="0" hangingPunct="0">
              <a:defRPr/>
            </a:pPr>
            <a:endParaRPr lang="es-ES" sz="2000" dirty="0">
              <a:latin typeface="+mn-lt"/>
              <a:cs typeface="Arial" charset="0"/>
            </a:endParaRPr>
          </a:p>
        </p:txBody>
      </p:sp>
      <p:sp>
        <p:nvSpPr>
          <p:cNvPr id="15370" name="Text Box 1"/>
          <p:cNvSpPr txBox="1">
            <a:spLocks noChangeArrowheads="1"/>
          </p:cNvSpPr>
          <p:nvPr/>
        </p:nvSpPr>
        <p:spPr bwMode="auto">
          <a:xfrm>
            <a:off x="4572000" y="3645024"/>
            <a:ext cx="4071938" cy="1714500"/>
          </a:xfrm>
          <a:prstGeom prst="rect">
            <a:avLst/>
          </a:prstGeom>
          <a:solidFill>
            <a:srgbClr val="FFCCFF"/>
          </a:solidFill>
          <a:ln w="9525">
            <a:solidFill>
              <a:srgbClr val="000000"/>
            </a:solidFill>
            <a:miter lim="800000"/>
            <a:headEnd/>
            <a:tailEnd/>
          </a:ln>
        </p:spPr>
        <p:txBody>
          <a:bodyPr/>
          <a:lstStyle/>
          <a:p>
            <a:pPr algn="just" eaLnBrk="0" hangingPunct="0">
              <a:defRPr/>
            </a:pPr>
            <a:r>
              <a:rPr lang="es-ES" sz="2000" dirty="0">
                <a:latin typeface="+mn-lt"/>
                <a:cs typeface="Calibri" pitchFamily="34" charset="0"/>
              </a:rPr>
              <a:t>Promover procesos de formación  que conduzcan a la  construcción de valores </a:t>
            </a:r>
            <a:r>
              <a:rPr lang="es-ES" sz="2000" dirty="0" smtClean="0">
                <a:solidFill>
                  <a:srgbClr val="FF0000"/>
                </a:solidFill>
                <a:latin typeface="+mn-lt"/>
                <a:cs typeface="Calibri" pitchFamily="34" charset="0"/>
              </a:rPr>
              <a:t>enmarcados en el </a:t>
            </a:r>
            <a:r>
              <a:rPr lang="es-ES" sz="2000" dirty="0">
                <a:solidFill>
                  <a:srgbClr val="FF0000"/>
                </a:solidFill>
                <a:latin typeface="+mn-lt"/>
                <a:cs typeface="Calibri" pitchFamily="34" charset="0"/>
              </a:rPr>
              <a:t>desarrollo humano  </a:t>
            </a:r>
            <a:r>
              <a:rPr lang="es-ES" sz="2000" dirty="0" smtClean="0">
                <a:solidFill>
                  <a:srgbClr val="FF0000"/>
                </a:solidFill>
                <a:latin typeface="+mn-lt"/>
                <a:cs typeface="Calibri" pitchFamily="34" charset="0"/>
              </a:rPr>
              <a:t>y la conciencia ambiental</a:t>
            </a:r>
            <a:endParaRPr lang="es-ES" sz="2000" dirty="0">
              <a:solidFill>
                <a:srgbClr val="FF0000"/>
              </a:solidFill>
              <a:latin typeface="+mn-lt"/>
              <a:cs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1319213"/>
            <a:ext cx="9144000" cy="0"/>
          </a:xfrm>
          <a:prstGeom prst="rect">
            <a:avLst/>
          </a:prstGeom>
          <a:noFill/>
          <a:ln w="9525">
            <a:noFill/>
            <a:miter lim="800000"/>
            <a:headEnd/>
            <a:tailEnd/>
          </a:ln>
        </p:spPr>
        <p:txBody>
          <a:bodyPr wrap="none" anchor="ctr">
            <a:spAutoFit/>
          </a:bodyPr>
          <a:lstStyle/>
          <a:p>
            <a:endParaRPr lang="es-CO"/>
          </a:p>
        </p:txBody>
      </p:sp>
      <p:pic>
        <p:nvPicPr>
          <p:cNvPr id="17411" name="Picture 3" descr="INSTITUCIONAL AZUL"/>
          <p:cNvPicPr>
            <a:picLocks noChangeAspect="1" noChangeArrowheads="1"/>
          </p:cNvPicPr>
          <p:nvPr/>
        </p:nvPicPr>
        <p:blipFill>
          <a:blip r:embed="rId2" cstate="print"/>
          <a:srcRect/>
          <a:stretch>
            <a:fillRect/>
          </a:stretch>
        </p:blipFill>
        <p:spPr bwMode="auto">
          <a:xfrm>
            <a:off x="-36513" y="-26988"/>
            <a:ext cx="9144001" cy="6858001"/>
          </a:xfrm>
          <a:prstGeom prst="rect">
            <a:avLst/>
          </a:prstGeom>
          <a:noFill/>
          <a:ln w="9525">
            <a:noFill/>
            <a:miter lim="800000"/>
            <a:headEnd/>
            <a:tailEnd/>
          </a:ln>
        </p:spPr>
      </p:pic>
      <p:sp>
        <p:nvSpPr>
          <p:cNvPr id="16388" name="Text Box 1"/>
          <p:cNvSpPr txBox="1">
            <a:spLocks noChangeArrowheads="1"/>
          </p:cNvSpPr>
          <p:nvPr/>
        </p:nvSpPr>
        <p:spPr bwMode="auto">
          <a:xfrm>
            <a:off x="4643438" y="3357563"/>
            <a:ext cx="4214812" cy="2500312"/>
          </a:xfrm>
          <a:prstGeom prst="rect">
            <a:avLst/>
          </a:prstGeom>
          <a:solidFill>
            <a:srgbClr val="FFCCFF"/>
          </a:solidFill>
          <a:ln w="9525">
            <a:solidFill>
              <a:srgbClr val="000000"/>
            </a:solidFill>
            <a:miter lim="800000"/>
            <a:headEnd/>
            <a:tailEnd/>
          </a:ln>
        </p:spPr>
        <p:txBody>
          <a:bodyPr/>
          <a:lstStyle/>
          <a:p>
            <a:pPr algn="just" eaLnBrk="0" hangingPunct="0">
              <a:defRPr/>
            </a:pPr>
            <a:r>
              <a:rPr lang="es-ES" sz="2000" dirty="0">
                <a:latin typeface="+mj-lt"/>
                <a:cs typeface="Calibri" pitchFamily="34" charset="0"/>
              </a:rPr>
              <a:t>Estimular la formación integral de los estudiantes partiendo de la formación en valores, la gestión ambiental y el desarrollo humano, con el fin de potenciar su capacidad de liderazgo en la comunidad para mejorar la calidad de vida. </a:t>
            </a:r>
          </a:p>
        </p:txBody>
      </p:sp>
      <p:sp>
        <p:nvSpPr>
          <p:cNvPr id="17413"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O"/>
          </a:p>
        </p:txBody>
      </p:sp>
      <p:sp>
        <p:nvSpPr>
          <p:cNvPr id="17414" name="Rectangle 8"/>
          <p:cNvSpPr>
            <a:spLocks noChangeArrowheads="1"/>
          </p:cNvSpPr>
          <p:nvPr/>
        </p:nvSpPr>
        <p:spPr bwMode="auto">
          <a:xfrm>
            <a:off x="0" y="457200"/>
            <a:ext cx="9144000" cy="457200"/>
          </a:xfrm>
          <a:prstGeom prst="rect">
            <a:avLst/>
          </a:prstGeom>
          <a:noFill/>
          <a:ln w="9525">
            <a:noFill/>
            <a:miter lim="800000"/>
            <a:headEnd/>
            <a:tailEnd/>
          </a:ln>
        </p:spPr>
        <p:txBody>
          <a:bodyPr wrap="none" anchor="ctr">
            <a:spAutoFit/>
          </a:bodyPr>
          <a:lstStyle/>
          <a:p>
            <a:pPr eaLnBrk="0" hangingPunct="0"/>
            <a:endParaRPr lang="es-CO"/>
          </a:p>
        </p:txBody>
      </p:sp>
      <p:sp>
        <p:nvSpPr>
          <p:cNvPr id="13" name="12 Rectángulo"/>
          <p:cNvSpPr/>
          <p:nvPr/>
        </p:nvSpPr>
        <p:spPr>
          <a:xfrm>
            <a:off x="216024" y="489446"/>
            <a:ext cx="8532440" cy="707886"/>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algn="ctr">
              <a:defRPr/>
            </a:pPr>
            <a:r>
              <a:rPr lang="es-ES" sz="40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OBJETIVOS INSTITUCIONALES</a:t>
            </a:r>
          </a:p>
        </p:txBody>
      </p:sp>
      <p:sp>
        <p:nvSpPr>
          <p:cNvPr id="16393" name="Text Box 1"/>
          <p:cNvSpPr txBox="1">
            <a:spLocks noChangeArrowheads="1"/>
          </p:cNvSpPr>
          <p:nvPr/>
        </p:nvSpPr>
        <p:spPr bwMode="auto">
          <a:xfrm>
            <a:off x="4643438" y="1357313"/>
            <a:ext cx="4214812" cy="1857375"/>
          </a:xfrm>
          <a:prstGeom prst="rect">
            <a:avLst/>
          </a:prstGeom>
          <a:solidFill>
            <a:srgbClr val="FFCCFF"/>
          </a:solidFill>
          <a:ln w="9525">
            <a:solidFill>
              <a:srgbClr val="000000"/>
            </a:solidFill>
            <a:miter lim="800000"/>
            <a:headEnd/>
            <a:tailEnd/>
          </a:ln>
        </p:spPr>
        <p:txBody>
          <a:bodyPr/>
          <a:lstStyle/>
          <a:p>
            <a:pPr algn="just" eaLnBrk="0" hangingPunct="0">
              <a:defRPr/>
            </a:pPr>
            <a:r>
              <a:rPr lang="es-ES" sz="2000" dirty="0">
                <a:latin typeface="+mj-lt"/>
                <a:cs typeface="Calibri" pitchFamily="34" charset="0"/>
              </a:rPr>
              <a:t>Aportar  herramientas pedagógicas que le permitan a los integrantes de la comunidad educativa  llegar a la solución de conflictos  promoviendo la  mediación  y la sana convivencia. </a:t>
            </a:r>
          </a:p>
        </p:txBody>
      </p:sp>
      <p:sp>
        <p:nvSpPr>
          <p:cNvPr id="16394" name="Text Box 1"/>
          <p:cNvSpPr txBox="1">
            <a:spLocks noChangeArrowheads="1"/>
          </p:cNvSpPr>
          <p:nvPr/>
        </p:nvSpPr>
        <p:spPr bwMode="auto">
          <a:xfrm>
            <a:off x="428625" y="1428750"/>
            <a:ext cx="3214688" cy="4000500"/>
          </a:xfrm>
          <a:prstGeom prst="rect">
            <a:avLst/>
          </a:prstGeom>
          <a:solidFill>
            <a:srgbClr val="FFCCFF"/>
          </a:solidFill>
          <a:ln w="9525">
            <a:solidFill>
              <a:srgbClr val="000000"/>
            </a:solidFill>
            <a:miter lim="800000"/>
            <a:headEnd/>
            <a:tailEnd/>
          </a:ln>
        </p:spPr>
        <p:txBody>
          <a:bodyPr/>
          <a:lstStyle/>
          <a:p>
            <a:pPr algn="just" eaLnBrk="0" hangingPunct="0">
              <a:defRPr/>
            </a:pPr>
            <a:r>
              <a:rPr lang="es-CO" sz="2000" dirty="0">
                <a:latin typeface="+mn-lt"/>
                <a:cs typeface="Calibri" pitchFamily="34" charset="0"/>
              </a:rPr>
              <a:t>Propender por el desarrollo del  pensamiento crítico, reflexivo y analítico que conduzca a la apropiación significativa de conocimientos en arte, ciencia y tecnología orientados al mejoramiento cultural y la calidad de vida de los educandos. </a:t>
            </a: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0" y="1319213"/>
            <a:ext cx="9144000" cy="0"/>
          </a:xfrm>
          <a:prstGeom prst="rect">
            <a:avLst/>
          </a:prstGeom>
          <a:noFill/>
          <a:ln w="9525">
            <a:noFill/>
            <a:miter lim="800000"/>
            <a:headEnd/>
            <a:tailEnd/>
          </a:ln>
        </p:spPr>
        <p:txBody>
          <a:bodyPr wrap="none" anchor="ctr">
            <a:spAutoFit/>
          </a:bodyPr>
          <a:lstStyle/>
          <a:p>
            <a:endParaRPr lang="es-CO"/>
          </a:p>
        </p:txBody>
      </p:sp>
      <p:pic>
        <p:nvPicPr>
          <p:cNvPr id="25603" name="Picture 3" descr="INSTITUCIONAL AZUL"/>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5 Rectángulo"/>
          <p:cNvSpPr/>
          <p:nvPr/>
        </p:nvSpPr>
        <p:spPr>
          <a:xfrm>
            <a:off x="107504" y="116632"/>
            <a:ext cx="8496944" cy="1569660"/>
          </a:xfrm>
          <a:prstGeom prst="rect">
            <a:avLst/>
          </a:prstGeom>
        </p:spPr>
        <p:txBody>
          <a:bodyPr>
            <a:spAutoFit/>
          </a:bodyPr>
          <a:lstStyle/>
          <a:p>
            <a:pPr algn="ctr">
              <a:defRPr/>
            </a:pPr>
            <a:r>
              <a:rPr lang="es-ES" sz="48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charset="0"/>
                <a:cs typeface="Arial" charset="0"/>
              </a:rPr>
              <a:t>AREA DE GESTION ADMINISTRATIVA</a:t>
            </a:r>
          </a:p>
        </p:txBody>
      </p:sp>
      <p:sp>
        <p:nvSpPr>
          <p:cNvPr id="25605" name="Rectangle 1028"/>
          <p:cNvSpPr>
            <a:spLocks noChangeArrowheads="1"/>
          </p:cNvSpPr>
          <p:nvPr/>
        </p:nvSpPr>
        <p:spPr bwMode="auto">
          <a:xfrm>
            <a:off x="323850" y="1916113"/>
            <a:ext cx="8424863" cy="3786187"/>
          </a:xfrm>
          <a:prstGeom prst="rect">
            <a:avLst/>
          </a:prstGeom>
          <a:noFill/>
          <a:ln w="9525">
            <a:noFill/>
            <a:miter lim="800000"/>
            <a:headEnd/>
            <a:tailEnd/>
          </a:ln>
        </p:spPr>
        <p:txBody>
          <a:bodyPr>
            <a:spAutoFit/>
          </a:bodyPr>
          <a:lstStyle/>
          <a:p>
            <a:r>
              <a:rPr lang="es-ES_tradnl" sz="1600"/>
              <a:t>Esta área involucra los aspectos relacionados con la planeación, organización, ejecución, seguimiento y evaluación de todos los procesos institucionales.  </a:t>
            </a:r>
          </a:p>
          <a:p>
            <a:r>
              <a:rPr lang="es-ES_tradnl" sz="1600"/>
              <a:t>Se encarga además de la administración de los recursos de acuerdo con las necesidades de desarrollo.</a:t>
            </a:r>
          </a:p>
          <a:p>
            <a:endParaRPr lang="es-ES_tradnl" sz="1600"/>
          </a:p>
          <a:p>
            <a:r>
              <a:rPr lang="es-ES_tradnl" sz="1600" u="sng"/>
              <a:t>Están incluidos:</a:t>
            </a:r>
          </a:p>
          <a:p>
            <a:endParaRPr lang="es-ES_tradnl" sz="1600" u="sng"/>
          </a:p>
          <a:p>
            <a:pPr>
              <a:buFontTx/>
              <a:buChar char="-"/>
            </a:pPr>
            <a:r>
              <a:rPr lang="es-ES_tradnl" sz="1600"/>
              <a:t>Direccionamiento Estratégico -  Planeación Estratégica</a:t>
            </a:r>
          </a:p>
          <a:p>
            <a:pPr>
              <a:buFontTx/>
              <a:buChar char="-"/>
            </a:pPr>
            <a:r>
              <a:rPr lang="es-ES_tradnl" sz="1600"/>
              <a:t> Administración de Personal</a:t>
            </a:r>
          </a:p>
          <a:p>
            <a:pPr>
              <a:buFontTx/>
              <a:buChar char="-"/>
            </a:pPr>
            <a:r>
              <a:rPr lang="es-ES_tradnl" sz="1600"/>
              <a:t> Administración de Estudiantes</a:t>
            </a:r>
          </a:p>
          <a:p>
            <a:pPr>
              <a:buFontTx/>
              <a:buChar char="-"/>
            </a:pPr>
            <a:r>
              <a:rPr lang="es-ES_tradnl" sz="1600"/>
              <a:t> Administración de Recursos Físicos</a:t>
            </a:r>
          </a:p>
          <a:p>
            <a:pPr>
              <a:buFontTx/>
              <a:buChar char="-"/>
            </a:pPr>
            <a:r>
              <a:rPr lang="es-ES_tradnl" sz="1600"/>
              <a:t> Administración de la Información</a:t>
            </a:r>
          </a:p>
          <a:p>
            <a:pPr>
              <a:buFontTx/>
              <a:buChar char="-"/>
            </a:pPr>
            <a:r>
              <a:rPr lang="es-ES_tradnl" sz="1600"/>
              <a:t> Administración de Recursos Bibliográficos</a:t>
            </a:r>
          </a:p>
          <a:p>
            <a:pPr>
              <a:buFontTx/>
              <a:buChar char="-"/>
            </a:pPr>
            <a:r>
              <a:rPr lang="es-ES_tradnl" sz="1600"/>
              <a:t> Administración de Recursos Financieros</a:t>
            </a:r>
          </a:p>
          <a:p>
            <a:pPr>
              <a:buFontTx/>
              <a:buChar char="-"/>
            </a:pPr>
            <a:r>
              <a:rPr lang="es-ES_tradnl" sz="1600"/>
              <a:t> Soporte Técnico Académico y Convivencial</a:t>
            </a: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0" y="1319213"/>
            <a:ext cx="9144000" cy="0"/>
          </a:xfrm>
          <a:prstGeom prst="rect">
            <a:avLst/>
          </a:prstGeom>
          <a:noFill/>
          <a:ln w="9525">
            <a:noFill/>
            <a:miter lim="800000"/>
            <a:headEnd/>
            <a:tailEnd/>
          </a:ln>
        </p:spPr>
        <p:txBody>
          <a:bodyPr wrap="none" anchor="ctr">
            <a:spAutoFit/>
          </a:bodyPr>
          <a:lstStyle/>
          <a:p>
            <a:endParaRPr lang="es-CO"/>
          </a:p>
        </p:txBody>
      </p:sp>
      <p:pic>
        <p:nvPicPr>
          <p:cNvPr id="26627" name="Picture 3" descr="INSTITUCIONAL AZUL"/>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5 Rectángulo"/>
          <p:cNvSpPr/>
          <p:nvPr/>
        </p:nvSpPr>
        <p:spPr>
          <a:xfrm>
            <a:off x="107504" y="332656"/>
            <a:ext cx="8712968" cy="707886"/>
          </a:xfrm>
          <a:prstGeom prst="rect">
            <a:avLst/>
          </a:prstGeom>
        </p:spPr>
        <p:txBody>
          <a:bodyPr>
            <a:spAutoFit/>
          </a:bodyPr>
          <a:lstStyle/>
          <a:p>
            <a:pPr>
              <a:defRPr/>
            </a:pPr>
            <a:r>
              <a:rPr lang="es-ES" sz="4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charset="0"/>
                <a:cs typeface="Arial" charset="0"/>
              </a:rPr>
              <a:t>AREA DE GESTION ACADEMICA</a:t>
            </a:r>
          </a:p>
        </p:txBody>
      </p:sp>
      <p:sp>
        <p:nvSpPr>
          <p:cNvPr id="2" name="1 Rectángulo"/>
          <p:cNvSpPr/>
          <p:nvPr/>
        </p:nvSpPr>
        <p:spPr>
          <a:xfrm>
            <a:off x="347663" y="1071563"/>
            <a:ext cx="8472487" cy="646112"/>
          </a:xfrm>
          <a:prstGeom prst="rect">
            <a:avLst/>
          </a:prstGeom>
        </p:spPr>
        <p:txBody>
          <a:bodyPr>
            <a:spAutoFit/>
          </a:bodyPr>
          <a:lstStyle/>
          <a:p>
            <a:pPr marL="342900" indent="-342900" algn="just">
              <a:defRPr/>
            </a:pPr>
            <a:r>
              <a:rPr lang="es-ES_tradnl" dirty="0">
                <a:latin typeface="+mj-lt"/>
                <a:cs typeface="Arial" charset="0"/>
              </a:rPr>
              <a:t>Esta área contempla todos aquellos procesos que aportan al desarrollo pedagógico y curricular de la institución. </a:t>
            </a:r>
          </a:p>
        </p:txBody>
      </p:sp>
      <p:sp>
        <p:nvSpPr>
          <p:cNvPr id="3" name="2 Rectángulo"/>
          <p:cNvSpPr/>
          <p:nvPr/>
        </p:nvSpPr>
        <p:spPr>
          <a:xfrm>
            <a:off x="300038" y="1773238"/>
            <a:ext cx="8328025" cy="4032250"/>
          </a:xfrm>
          <a:prstGeom prst="rect">
            <a:avLst/>
          </a:prstGeom>
        </p:spPr>
        <p:txBody>
          <a:bodyPr>
            <a:spAutoFit/>
          </a:bodyPr>
          <a:lstStyle/>
          <a:p>
            <a:pPr marL="342900" indent="-342900" algn="just">
              <a:defRPr/>
            </a:pPr>
            <a:r>
              <a:rPr lang="es-ES_tradnl" sz="1600" b="1" dirty="0">
                <a:latin typeface="+mn-lt"/>
                <a:cs typeface="Arial" charset="0"/>
              </a:rPr>
              <a:t>Estos procesos pueden estar relacionados con:</a:t>
            </a:r>
          </a:p>
          <a:p>
            <a:pPr marL="342900" indent="-342900" algn="just">
              <a:buFontTx/>
              <a:buChar char="•"/>
              <a:defRPr/>
            </a:pPr>
            <a:r>
              <a:rPr lang="es-ES_tradnl" sz="1600" b="1" dirty="0">
                <a:solidFill>
                  <a:srgbClr val="3333FF"/>
                </a:solidFill>
                <a:latin typeface="+mn-lt"/>
                <a:cs typeface="Arial" charset="0"/>
              </a:rPr>
              <a:t>Mejoramiento Académico</a:t>
            </a:r>
          </a:p>
          <a:p>
            <a:pPr marL="342900" indent="-342900" algn="just">
              <a:defRPr/>
            </a:pPr>
            <a:r>
              <a:rPr lang="es-ES_tradnl" sz="1600" b="1" dirty="0">
                <a:latin typeface="+mn-lt"/>
                <a:cs typeface="Arial" charset="0"/>
              </a:rPr>
              <a:t>		</a:t>
            </a:r>
            <a:r>
              <a:rPr lang="es-ES_tradnl" sz="1600" dirty="0">
                <a:latin typeface="+mn-lt"/>
                <a:cs typeface="Arial" charset="0"/>
              </a:rPr>
              <a:t>-  Gestión del Modelo Pedagógico</a:t>
            </a:r>
          </a:p>
          <a:p>
            <a:pPr marL="342900" indent="-342900" algn="just">
              <a:defRPr/>
            </a:pPr>
            <a:r>
              <a:rPr lang="es-ES_tradnl" sz="1600" dirty="0">
                <a:latin typeface="+mn-lt"/>
                <a:cs typeface="Arial" charset="0"/>
              </a:rPr>
              <a:t>		-  Gestión de la  reorganización por </a:t>
            </a:r>
            <a:r>
              <a:rPr lang="es-ES_tradnl" sz="1600" dirty="0">
                <a:latin typeface="+mn-lt"/>
                <a:cs typeface="Arial" charset="0"/>
                <a:hlinkClick r:id="rId3" action="ppaction://hlinkfile"/>
              </a:rPr>
              <a:t>ciclos</a:t>
            </a:r>
            <a:r>
              <a:rPr lang="es-ES_tradnl" sz="1600" dirty="0">
                <a:latin typeface="+mn-lt"/>
                <a:cs typeface="Arial" charset="0"/>
              </a:rPr>
              <a:t>  </a:t>
            </a:r>
          </a:p>
          <a:p>
            <a:pPr marL="342900" indent="-342900" algn="just">
              <a:defRPr/>
            </a:pPr>
            <a:r>
              <a:rPr lang="es-ES_tradnl" sz="1600" dirty="0">
                <a:latin typeface="+mn-lt"/>
                <a:cs typeface="Arial" charset="0"/>
              </a:rPr>
              <a:t>                -  Gestión del Plan de Estudios</a:t>
            </a:r>
          </a:p>
          <a:p>
            <a:pPr marL="342900" indent="-342900" algn="just">
              <a:defRPr/>
            </a:pPr>
            <a:r>
              <a:rPr lang="es-ES_tradnl" sz="1600" dirty="0">
                <a:latin typeface="+mn-lt"/>
                <a:cs typeface="Arial" charset="0"/>
              </a:rPr>
              <a:t>		-  Implementación de Estímulos</a:t>
            </a:r>
          </a:p>
          <a:p>
            <a:pPr marL="342900" indent="-342900" algn="just">
              <a:defRPr/>
            </a:pPr>
            <a:r>
              <a:rPr lang="es-ES_tradnl" sz="1600" dirty="0">
                <a:latin typeface="+mn-lt"/>
                <a:cs typeface="Arial" charset="0"/>
              </a:rPr>
              <a:t> 		-  Seguimiento y Divulgación de Resultados Académicos</a:t>
            </a:r>
          </a:p>
          <a:p>
            <a:pPr marL="342900" indent="-342900" algn="just">
              <a:defRPr/>
            </a:pPr>
            <a:r>
              <a:rPr lang="es-ES_tradnl" sz="1600" dirty="0">
                <a:latin typeface="+mn-lt"/>
                <a:cs typeface="Arial" charset="0"/>
              </a:rPr>
              <a:t>		-  Gestión de proyectos institucionales</a:t>
            </a:r>
          </a:p>
          <a:p>
            <a:pPr marL="342900" indent="-342900" algn="just">
              <a:defRPr/>
            </a:pPr>
            <a:endParaRPr lang="es-ES_tradnl" sz="1600" b="1" dirty="0">
              <a:latin typeface="+mn-lt"/>
              <a:cs typeface="Arial" charset="0"/>
            </a:endParaRPr>
          </a:p>
          <a:p>
            <a:pPr marL="342900" indent="-342900" algn="just">
              <a:buFontTx/>
              <a:buChar char="•"/>
              <a:defRPr/>
            </a:pPr>
            <a:r>
              <a:rPr lang="es-ES_tradnl" sz="1600" b="1" dirty="0">
                <a:solidFill>
                  <a:srgbClr val="3333FF"/>
                </a:solidFill>
                <a:latin typeface="+mn-lt"/>
                <a:cs typeface="Arial" charset="0"/>
              </a:rPr>
              <a:t>Educación Media  Especializada </a:t>
            </a:r>
          </a:p>
          <a:p>
            <a:pPr algn="just">
              <a:defRPr/>
            </a:pPr>
            <a:r>
              <a:rPr lang="es-ES_tradnl" sz="1600" b="1" dirty="0">
                <a:solidFill>
                  <a:srgbClr val="3333FF"/>
                </a:solidFill>
                <a:latin typeface="+mn-lt"/>
                <a:cs typeface="Arial" charset="0"/>
              </a:rPr>
              <a:t>                 - </a:t>
            </a:r>
            <a:r>
              <a:rPr lang="es-ES_tradnl" sz="1600" dirty="0">
                <a:latin typeface="+mn-lt"/>
                <a:cs typeface="Arial" charset="0"/>
              </a:rPr>
              <a:t>Estructura curricular </a:t>
            </a:r>
          </a:p>
          <a:p>
            <a:pPr algn="just">
              <a:defRPr/>
            </a:pPr>
            <a:r>
              <a:rPr lang="es-ES_tradnl" sz="1600" dirty="0">
                <a:latin typeface="+mn-lt"/>
                <a:cs typeface="Arial" charset="0"/>
              </a:rPr>
              <a:t>	 - Proyección Social </a:t>
            </a:r>
          </a:p>
          <a:p>
            <a:pPr algn="just">
              <a:defRPr/>
            </a:pPr>
            <a:endParaRPr lang="es-ES_tradnl" sz="1600" b="1" dirty="0">
              <a:solidFill>
                <a:srgbClr val="3333FF"/>
              </a:solidFill>
              <a:latin typeface="+mn-lt"/>
              <a:cs typeface="Arial" charset="0"/>
            </a:endParaRPr>
          </a:p>
          <a:p>
            <a:pPr marL="342900" indent="-342900" algn="just">
              <a:buFontTx/>
              <a:buChar char="•"/>
              <a:defRPr/>
            </a:pPr>
            <a:r>
              <a:rPr lang="es-ES_tradnl" sz="1600" b="1" dirty="0">
                <a:solidFill>
                  <a:srgbClr val="3333FF"/>
                </a:solidFill>
                <a:latin typeface="+mn-lt"/>
                <a:cs typeface="Arial" charset="0"/>
              </a:rPr>
              <a:t>Evaluación</a:t>
            </a:r>
          </a:p>
          <a:p>
            <a:pPr marL="342900" indent="-342900" algn="just">
              <a:defRPr/>
            </a:pPr>
            <a:r>
              <a:rPr lang="es-ES_tradnl" sz="1600" b="1" dirty="0">
                <a:latin typeface="+mn-lt"/>
                <a:cs typeface="Arial" charset="0"/>
              </a:rPr>
              <a:t>		-  </a:t>
            </a:r>
            <a:r>
              <a:rPr lang="es-ES_tradnl" sz="1600" dirty="0">
                <a:latin typeface="+mn-lt"/>
                <a:cs typeface="Arial" charset="0"/>
              </a:rPr>
              <a:t>Gestión de la Evaluación y Promoción de Estudiantes</a:t>
            </a:r>
          </a:p>
          <a:p>
            <a:pPr marL="342900" indent="-342900" algn="just">
              <a:defRPr/>
            </a:pPr>
            <a:r>
              <a:rPr lang="es-ES_tradnl" sz="1600" dirty="0">
                <a:latin typeface="+mn-lt"/>
                <a:cs typeface="Arial" charset="0"/>
              </a:rPr>
              <a:t>		-  Gestión de la Evaluación Institucional</a:t>
            </a:r>
            <a:endParaRPr lang="es-ES_tradnl" sz="2800" b="1" dirty="0">
              <a:solidFill>
                <a:srgbClr val="0000FF"/>
              </a:solidFill>
              <a:effectLst>
                <a:outerShdw blurRad="38100" dist="38100" dir="2700000" algn="tl">
                  <a:srgbClr val="C0C0C0"/>
                </a:outerShdw>
              </a:effectLst>
              <a:latin typeface="+mn-lt"/>
              <a:cs typeface="Arial" charset="0"/>
            </a:endParaRP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0" y="1319213"/>
            <a:ext cx="9144000" cy="0"/>
          </a:xfrm>
          <a:prstGeom prst="rect">
            <a:avLst/>
          </a:prstGeom>
          <a:noFill/>
          <a:ln w="9525">
            <a:noFill/>
            <a:miter lim="800000"/>
            <a:headEnd/>
            <a:tailEnd/>
          </a:ln>
        </p:spPr>
        <p:txBody>
          <a:bodyPr wrap="none" anchor="ctr">
            <a:spAutoFit/>
          </a:bodyPr>
          <a:lstStyle/>
          <a:p>
            <a:endParaRPr lang="es-CO"/>
          </a:p>
        </p:txBody>
      </p:sp>
      <p:pic>
        <p:nvPicPr>
          <p:cNvPr id="27651" name="Picture 3" descr="INSTITUCIONAL AZUL"/>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5 Rectángulo"/>
          <p:cNvSpPr/>
          <p:nvPr/>
        </p:nvSpPr>
        <p:spPr>
          <a:xfrm>
            <a:off x="179512" y="40441"/>
            <a:ext cx="8640960" cy="1569660"/>
          </a:xfrm>
          <a:prstGeom prst="rect">
            <a:avLst/>
          </a:prstGeom>
        </p:spPr>
        <p:txBody>
          <a:bodyPr>
            <a:spAutoFit/>
          </a:bodyPr>
          <a:lstStyle/>
          <a:p>
            <a:pPr>
              <a:defRPr/>
            </a:pPr>
            <a:r>
              <a:rPr lang="es-ES" sz="48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charset="0"/>
                <a:cs typeface="Arial" charset="0"/>
              </a:rPr>
              <a:t>AREA DE GESTION SOCIAL COMUNITARIA</a:t>
            </a:r>
          </a:p>
        </p:txBody>
      </p:sp>
      <p:sp>
        <p:nvSpPr>
          <p:cNvPr id="27653" name="Rectangle 2"/>
          <p:cNvSpPr>
            <a:spLocks noChangeArrowheads="1"/>
          </p:cNvSpPr>
          <p:nvPr/>
        </p:nvSpPr>
        <p:spPr bwMode="auto">
          <a:xfrm>
            <a:off x="395288" y="1579563"/>
            <a:ext cx="8520112" cy="4152900"/>
          </a:xfrm>
          <a:prstGeom prst="rect">
            <a:avLst/>
          </a:prstGeom>
          <a:noFill/>
          <a:ln w="9525">
            <a:noFill/>
            <a:miter lim="800000"/>
            <a:headEnd/>
            <a:tailEnd/>
          </a:ln>
        </p:spPr>
        <p:txBody>
          <a:bodyPr/>
          <a:lstStyle/>
          <a:p>
            <a:pPr marL="342900" indent="-342900" algn="just"/>
            <a:r>
              <a:rPr lang="es-ES_tradnl">
                <a:latin typeface="Simpson"/>
              </a:rPr>
              <a:t>	</a:t>
            </a:r>
            <a:r>
              <a:rPr lang="es-ES_tradnl"/>
              <a:t>Esta área se encarga de liderar políticas que permitan el desarrollo de una sana y eficaz convivencia entre los diferentes integrantes de la Comunidad Educativa.</a:t>
            </a:r>
          </a:p>
          <a:p>
            <a:pPr marL="342900" indent="-342900" algn="just"/>
            <a:r>
              <a:rPr lang="es-ES_tradnl"/>
              <a:t>	</a:t>
            </a:r>
          </a:p>
          <a:p>
            <a:pPr marL="342900" indent="-342900" algn="just"/>
            <a:r>
              <a:rPr lang="es-ES_tradnl"/>
              <a:t>Los procesos que PUEDE  incluír son:</a:t>
            </a:r>
          </a:p>
          <a:p>
            <a:pPr marL="342900" indent="-342900" algn="just">
              <a:buFontTx/>
              <a:buChar char="•"/>
            </a:pPr>
            <a:r>
              <a:rPr lang="es-ES_tradnl">
                <a:solidFill>
                  <a:srgbClr val="3333FF"/>
                </a:solidFill>
              </a:rPr>
              <a:t>Proyecto de Convivencia</a:t>
            </a:r>
          </a:p>
          <a:p>
            <a:pPr marL="342900" indent="-342900" algn="just"/>
            <a:r>
              <a:rPr lang="es-ES_tradnl"/>
              <a:t>		-  Gestión del Proyecto</a:t>
            </a:r>
          </a:p>
          <a:p>
            <a:pPr marL="342900" indent="-342900" algn="just"/>
            <a:r>
              <a:rPr lang="es-ES_tradnl"/>
              <a:t>		-  Gestión ambiental</a:t>
            </a:r>
          </a:p>
          <a:p>
            <a:pPr marL="342900" indent="-342900" algn="just"/>
            <a:r>
              <a:rPr lang="es-ES_tradnl"/>
              <a:t>		-  Gestión de la Participación</a:t>
            </a:r>
          </a:p>
          <a:p>
            <a:pPr marL="342900" indent="-342900" algn="just"/>
            <a:endParaRPr lang="es-ES_tradnl"/>
          </a:p>
          <a:p>
            <a:pPr marL="342900" indent="-342900" algn="just">
              <a:buFontTx/>
              <a:buChar char="•"/>
            </a:pPr>
            <a:r>
              <a:rPr lang="es-ES_tradnl">
                <a:solidFill>
                  <a:srgbClr val="3333FF"/>
                </a:solidFill>
              </a:rPr>
              <a:t>Proyección a la Comunidad</a:t>
            </a:r>
          </a:p>
          <a:p>
            <a:pPr marL="1257300" lvl="2" indent="-342900" algn="just">
              <a:buFontTx/>
              <a:buChar char="-"/>
            </a:pPr>
            <a:r>
              <a:rPr lang="es-ES_tradnl"/>
              <a:t>Establecer relaciones con el entorno</a:t>
            </a:r>
          </a:p>
          <a:p>
            <a:pPr marL="1257300" lvl="2" indent="-342900" algn="just">
              <a:buFontTx/>
              <a:buChar char="-"/>
            </a:pPr>
            <a:r>
              <a:rPr lang="es-ES_tradnl"/>
              <a:t>Seguimiento a Egresados</a:t>
            </a:r>
          </a:p>
          <a:p>
            <a:pPr marL="1257300" lvl="2" indent="-342900" algn="just">
              <a:buFontTx/>
              <a:buChar char="-"/>
            </a:pPr>
            <a:r>
              <a:rPr lang="es-ES_tradnl"/>
              <a:t>Gestión del Sentido de vida</a:t>
            </a:r>
          </a:p>
          <a:p>
            <a:pPr marL="1257300" lvl="2" indent="-342900" algn="just"/>
            <a:endParaRPr lang="es-ES_tradnl">
              <a:latin typeface="Simpson"/>
            </a:endParaRP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0" y="1319213"/>
            <a:ext cx="9144000" cy="0"/>
          </a:xfrm>
          <a:prstGeom prst="rect">
            <a:avLst/>
          </a:prstGeom>
          <a:noFill/>
          <a:ln w="9525">
            <a:noFill/>
            <a:miter lim="800000"/>
            <a:headEnd/>
            <a:tailEnd/>
          </a:ln>
        </p:spPr>
        <p:txBody>
          <a:bodyPr wrap="none" anchor="ctr">
            <a:spAutoFit/>
          </a:bodyPr>
          <a:lstStyle/>
          <a:p>
            <a:endParaRPr lang="es-CO"/>
          </a:p>
        </p:txBody>
      </p:sp>
      <p:pic>
        <p:nvPicPr>
          <p:cNvPr id="28675" name="Picture 3" descr="INSTITUCIONAL AZUL"/>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5 Rectángulo"/>
          <p:cNvSpPr/>
          <p:nvPr/>
        </p:nvSpPr>
        <p:spPr>
          <a:xfrm>
            <a:off x="107504" y="332656"/>
            <a:ext cx="8712968" cy="1323439"/>
          </a:xfrm>
          <a:prstGeom prst="rect">
            <a:avLst/>
          </a:prstGeom>
        </p:spPr>
        <p:txBody>
          <a:bodyPr>
            <a:spAutoFit/>
          </a:bodyPr>
          <a:lstStyle/>
          <a:p>
            <a:pPr>
              <a:defRPr/>
            </a:pPr>
            <a:r>
              <a:rPr lang="es-ES" sz="4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charset="0"/>
                <a:cs typeface="Arial" charset="0"/>
              </a:rPr>
              <a:t>EDUCACIÓN MEDIA ESPECIALIZADA</a:t>
            </a:r>
          </a:p>
        </p:txBody>
      </p:sp>
      <p:sp>
        <p:nvSpPr>
          <p:cNvPr id="3" name="2 Rectángulo"/>
          <p:cNvSpPr>
            <a:spLocks noChangeArrowheads="1"/>
          </p:cNvSpPr>
          <p:nvPr/>
        </p:nvSpPr>
        <p:spPr bwMode="auto">
          <a:xfrm>
            <a:off x="300038" y="1773238"/>
            <a:ext cx="8328025" cy="4893647"/>
          </a:xfrm>
          <a:prstGeom prst="rect">
            <a:avLst/>
          </a:prstGeom>
          <a:noFill/>
          <a:ln w="9525">
            <a:noFill/>
            <a:miter lim="800000"/>
            <a:headEnd/>
            <a:tailEnd/>
          </a:ln>
        </p:spPr>
        <p:txBody>
          <a:bodyPr>
            <a:spAutoFit/>
          </a:bodyPr>
          <a:lstStyle/>
          <a:p>
            <a:pPr marL="342900" indent="-342900" algn="just">
              <a:buFontTx/>
              <a:buChar char="•"/>
            </a:pPr>
            <a:r>
              <a:rPr lang="es-ES_tradnl" sz="2400" b="1" dirty="0">
                <a:solidFill>
                  <a:srgbClr val="3333FF"/>
                </a:solidFill>
              </a:rPr>
              <a:t>¿QUÉ  </a:t>
            </a:r>
            <a:r>
              <a:rPr lang="es-ES_tradnl" sz="2400" b="1" dirty="0">
                <a:solidFill>
                  <a:schemeClr val="accent2">
                    <a:lumMod val="60000"/>
                    <a:lumOff val="40000"/>
                  </a:schemeClr>
                </a:solidFill>
              </a:rPr>
              <a:t>ES</a:t>
            </a:r>
            <a:r>
              <a:rPr lang="es-ES_tradnl" sz="2400" b="1" dirty="0">
                <a:solidFill>
                  <a:srgbClr val="3333FF"/>
                </a:solidFill>
              </a:rPr>
              <a:t> EL CICLO V  O  LA  EDUCACION MEDIA</a:t>
            </a:r>
            <a:r>
              <a:rPr lang="es-ES_tradnl" sz="2400" b="1" dirty="0" smtClean="0">
                <a:solidFill>
                  <a:srgbClr val="3333FF"/>
                </a:solidFill>
              </a:rPr>
              <a:t>?</a:t>
            </a:r>
          </a:p>
          <a:p>
            <a:pPr marL="342900" indent="-342900" algn="just">
              <a:buFontTx/>
              <a:buChar char="•"/>
            </a:pPr>
            <a:endParaRPr lang="es-ES_tradnl" sz="2400" b="1" dirty="0">
              <a:solidFill>
                <a:srgbClr val="3333FF"/>
              </a:solidFill>
            </a:endParaRPr>
          </a:p>
          <a:p>
            <a:pPr marL="342900" indent="-342900" algn="just">
              <a:buFontTx/>
              <a:buChar char="•"/>
            </a:pPr>
            <a:r>
              <a:rPr lang="es-ES_tradnl" sz="2400" b="1" dirty="0" smtClean="0">
                <a:solidFill>
                  <a:srgbClr val="3333FF"/>
                </a:solidFill>
              </a:rPr>
              <a:t>Etapa de consolidación del proceso de formación académica del estudiante del colegio el Jazmín en educación básica, en la que se   propende por el fortalecimiento capacidades en la toma de decisiones,  y de descubrimiento y concreción de sus  </a:t>
            </a:r>
            <a:r>
              <a:rPr lang="es-ES_tradnl" sz="2400" b="1" dirty="0" smtClean="0">
                <a:solidFill>
                  <a:schemeClr val="accent2"/>
                </a:solidFill>
              </a:rPr>
              <a:t>intereses</a:t>
            </a:r>
            <a:r>
              <a:rPr lang="es-ES_tradnl" sz="2400" b="1" dirty="0" smtClean="0">
                <a:solidFill>
                  <a:srgbClr val="3333FF"/>
                </a:solidFill>
              </a:rPr>
              <a:t>, personales.</a:t>
            </a:r>
          </a:p>
          <a:p>
            <a:pPr marL="342900" indent="-342900" algn="just">
              <a:buFontTx/>
              <a:buChar char="•"/>
            </a:pPr>
            <a:r>
              <a:rPr lang="es-CO" sz="2400" dirty="0" smtClean="0">
                <a:solidFill>
                  <a:schemeClr val="accent2"/>
                </a:solidFill>
              </a:rPr>
              <a:t>Consolidación de procesos </a:t>
            </a:r>
            <a:r>
              <a:rPr lang="es-CO" sz="2400" dirty="0" err="1" smtClean="0">
                <a:solidFill>
                  <a:schemeClr val="accent2"/>
                </a:solidFill>
              </a:rPr>
              <a:t>psico</a:t>
            </a:r>
            <a:r>
              <a:rPr lang="es-CO" sz="2400" dirty="0" smtClean="0">
                <a:solidFill>
                  <a:schemeClr val="accent2"/>
                </a:solidFill>
              </a:rPr>
              <a:t> sociales y  formativos  dados en la educación básica que permiten  al joven su preparación para la toma de  decisiones sobre su sentido de vida.</a:t>
            </a:r>
          </a:p>
          <a:p>
            <a:pPr marL="342900" indent="-342900" algn="just">
              <a:buFontTx/>
              <a:buChar char="•"/>
            </a:pPr>
            <a:endParaRPr lang="es-ES_tradnl" sz="2400" b="1" dirty="0">
              <a:solidFill>
                <a:srgbClr val="3333FF"/>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0" y="1319213"/>
            <a:ext cx="9144000" cy="0"/>
          </a:xfrm>
          <a:prstGeom prst="rect">
            <a:avLst/>
          </a:prstGeom>
          <a:noFill/>
          <a:ln w="9525">
            <a:noFill/>
            <a:miter lim="800000"/>
            <a:headEnd/>
            <a:tailEnd/>
          </a:ln>
        </p:spPr>
        <p:txBody>
          <a:bodyPr wrap="none" anchor="ctr">
            <a:spAutoFit/>
          </a:bodyPr>
          <a:lstStyle/>
          <a:p>
            <a:endParaRPr lang="es-CO"/>
          </a:p>
        </p:txBody>
      </p:sp>
      <p:pic>
        <p:nvPicPr>
          <p:cNvPr id="28675" name="Picture 3" descr="INSTITUCIONAL AZUL"/>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5 Rectángulo"/>
          <p:cNvSpPr/>
          <p:nvPr/>
        </p:nvSpPr>
        <p:spPr>
          <a:xfrm>
            <a:off x="107504" y="332656"/>
            <a:ext cx="8712968" cy="1323439"/>
          </a:xfrm>
          <a:prstGeom prst="rect">
            <a:avLst/>
          </a:prstGeom>
        </p:spPr>
        <p:txBody>
          <a:bodyPr>
            <a:spAutoFit/>
          </a:bodyPr>
          <a:lstStyle/>
          <a:p>
            <a:pPr>
              <a:defRPr/>
            </a:pPr>
            <a:r>
              <a:rPr lang="es-ES" sz="4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charset="0"/>
                <a:cs typeface="Arial" charset="0"/>
              </a:rPr>
              <a:t>EDUCACIÓN MEDIA ESPECIALIZADA</a:t>
            </a:r>
          </a:p>
        </p:txBody>
      </p:sp>
      <p:sp>
        <p:nvSpPr>
          <p:cNvPr id="7" name="6 Rectángulo"/>
          <p:cNvSpPr>
            <a:spLocks noChangeArrowheads="1"/>
          </p:cNvSpPr>
          <p:nvPr/>
        </p:nvSpPr>
        <p:spPr bwMode="auto">
          <a:xfrm>
            <a:off x="251520" y="1844824"/>
            <a:ext cx="8328025" cy="3416320"/>
          </a:xfrm>
          <a:prstGeom prst="rect">
            <a:avLst/>
          </a:prstGeom>
          <a:noFill/>
          <a:ln w="9525">
            <a:noFill/>
            <a:miter lim="800000"/>
            <a:headEnd/>
            <a:tailEnd/>
          </a:ln>
        </p:spPr>
        <p:txBody>
          <a:bodyPr wrap="square">
            <a:spAutoFit/>
          </a:bodyPr>
          <a:lstStyle/>
          <a:p>
            <a:pPr marL="342900" indent="-342900" algn="just">
              <a:buFontTx/>
              <a:buChar char="•"/>
            </a:pPr>
            <a:r>
              <a:rPr lang="es-ES_tradnl" sz="2400" b="1" dirty="0">
                <a:solidFill>
                  <a:srgbClr val="3333FF"/>
                </a:solidFill>
              </a:rPr>
              <a:t>¿CUÁL ES LA INTENCIONALIDAD DEL CICLO V  O </a:t>
            </a:r>
            <a:r>
              <a:rPr lang="es-ES_tradnl" sz="2400" b="1" dirty="0" smtClean="0">
                <a:solidFill>
                  <a:srgbClr val="3333FF"/>
                </a:solidFill>
              </a:rPr>
              <a:t>EDUCACIÓN </a:t>
            </a:r>
            <a:r>
              <a:rPr lang="es-ES_tradnl" sz="2400" b="1" dirty="0">
                <a:solidFill>
                  <a:srgbClr val="3333FF"/>
                </a:solidFill>
              </a:rPr>
              <a:t>MEDIA</a:t>
            </a:r>
            <a:r>
              <a:rPr lang="es-ES_tradnl" sz="2400" b="1" dirty="0" smtClean="0">
                <a:solidFill>
                  <a:srgbClr val="3333FF"/>
                </a:solidFill>
              </a:rPr>
              <a:t>?</a:t>
            </a:r>
          </a:p>
          <a:p>
            <a:pPr marL="342900" indent="-342900" algn="just">
              <a:buFontTx/>
              <a:buChar char="•"/>
            </a:pPr>
            <a:endParaRPr lang="es-ES_tradnl" sz="2400" b="1" dirty="0" smtClean="0">
              <a:solidFill>
                <a:srgbClr val="3333FF"/>
              </a:solidFill>
            </a:endParaRPr>
          </a:p>
          <a:p>
            <a:pPr marL="342900" indent="-342900" algn="just">
              <a:buFontTx/>
              <a:buChar char="•"/>
            </a:pPr>
            <a:r>
              <a:rPr lang="es-ES_tradnl" sz="2400" b="1" dirty="0" smtClean="0">
                <a:solidFill>
                  <a:srgbClr val="3333FF"/>
                </a:solidFill>
              </a:rPr>
              <a:t>BRINDAR HERRAMIENTAS </a:t>
            </a:r>
            <a:r>
              <a:rPr lang="es-CO" sz="2400" dirty="0" smtClean="0">
                <a:solidFill>
                  <a:schemeClr val="accent2"/>
                </a:solidFill>
              </a:rPr>
              <a:t>que  desarrollen   competencias   de autogestión  del sentido de vida  y que  actuar en cualquier contexto y solucionar problemáticas  de su entorno.</a:t>
            </a:r>
          </a:p>
          <a:p>
            <a:pPr marL="342900" indent="-342900" algn="just">
              <a:buFontTx/>
              <a:buChar char="•"/>
            </a:pPr>
            <a:r>
              <a:rPr lang="es-CO" sz="2400" b="1" dirty="0" smtClean="0">
                <a:solidFill>
                  <a:schemeClr val="accent2"/>
                </a:solidFill>
              </a:rPr>
              <a:t>Mostrar caminos para que los estudiantes puedan concretar sus proyectos de vida.</a:t>
            </a:r>
            <a:endParaRPr lang="es-ES_tradnl" sz="2400" b="1" dirty="0">
              <a:solidFill>
                <a:srgbClr val="3333FF"/>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1319213"/>
            <a:ext cx="9144000" cy="0"/>
          </a:xfrm>
          <a:prstGeom prst="rect">
            <a:avLst/>
          </a:prstGeom>
          <a:noFill/>
          <a:ln w="9525">
            <a:noFill/>
            <a:miter lim="800000"/>
            <a:headEnd/>
            <a:tailEnd/>
          </a:ln>
        </p:spPr>
        <p:txBody>
          <a:bodyPr wrap="none" anchor="ctr">
            <a:spAutoFit/>
          </a:bodyPr>
          <a:lstStyle/>
          <a:p>
            <a:endParaRPr lang="es-CO"/>
          </a:p>
        </p:txBody>
      </p:sp>
      <p:pic>
        <p:nvPicPr>
          <p:cNvPr id="5123" name="Picture 3" descr="INSTITUCIONAL AZUL"/>
          <p:cNvPicPr>
            <a:picLocks noChangeAspect="1" noChangeArrowheads="1"/>
          </p:cNvPicPr>
          <p:nvPr/>
        </p:nvPicPr>
        <p:blipFill>
          <a:blip r:embed="rId2" cstate="print"/>
          <a:srcRect/>
          <a:stretch>
            <a:fillRect/>
          </a:stretch>
        </p:blipFill>
        <p:spPr bwMode="auto">
          <a:xfrm>
            <a:off x="0" y="-26988"/>
            <a:ext cx="9144000" cy="6858001"/>
          </a:xfrm>
          <a:prstGeom prst="rect">
            <a:avLst/>
          </a:prstGeom>
          <a:noFill/>
          <a:ln w="9525">
            <a:noFill/>
            <a:miter lim="800000"/>
            <a:headEnd/>
            <a:tailEnd/>
          </a:ln>
        </p:spPr>
      </p:pic>
      <p:sp>
        <p:nvSpPr>
          <p:cNvPr id="6" name="5 Rectángulo">
            <a:hlinkClick r:id="rId3" action="ppaction://hlinksldjump"/>
          </p:cNvPr>
          <p:cNvSpPr/>
          <p:nvPr/>
        </p:nvSpPr>
        <p:spPr>
          <a:xfrm>
            <a:off x="1714480" y="291092"/>
            <a:ext cx="6026010" cy="923330"/>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algn="ctr">
              <a:defRPr/>
            </a:pPr>
            <a:r>
              <a:rPr lang="es-E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MISIÓN</a:t>
            </a:r>
          </a:p>
        </p:txBody>
      </p:sp>
      <p:sp>
        <p:nvSpPr>
          <p:cNvPr id="5125" name="4 Rectángulo"/>
          <p:cNvSpPr>
            <a:spLocks noChangeArrowheads="1"/>
          </p:cNvSpPr>
          <p:nvPr/>
        </p:nvSpPr>
        <p:spPr bwMode="auto">
          <a:xfrm>
            <a:off x="395288" y="1196975"/>
            <a:ext cx="8280400" cy="4401205"/>
          </a:xfrm>
          <a:prstGeom prst="rect">
            <a:avLst/>
          </a:prstGeom>
          <a:noFill/>
          <a:ln w="9525">
            <a:noFill/>
            <a:miter lim="800000"/>
            <a:headEnd/>
            <a:tailEnd/>
          </a:ln>
        </p:spPr>
        <p:txBody>
          <a:bodyPr>
            <a:spAutoFit/>
          </a:bodyPr>
          <a:lstStyle/>
          <a:p>
            <a:pPr algn="just"/>
            <a:endParaRPr lang="es-ES" sz="2800" dirty="0"/>
          </a:p>
          <a:p>
            <a:pPr algn="just"/>
            <a:r>
              <a:rPr lang="es-ES" sz="2800" dirty="0"/>
              <a:t>El colegio EL JAZMÍN IED es una institución de carácter oficial que ofrece los niveles  de pre-escolar, básica y media académica; promueve la formación  de un </a:t>
            </a:r>
            <a:r>
              <a:rPr lang="es-ES" sz="2800" b="1" dirty="0"/>
              <a:t>ser humano integral </a:t>
            </a:r>
            <a:r>
              <a:rPr lang="es-ES" sz="2800" dirty="0"/>
              <a:t>a la luz de </a:t>
            </a:r>
            <a:r>
              <a:rPr lang="es-ES" sz="2800" b="1" dirty="0"/>
              <a:t>principios democráticos y ambientales </a:t>
            </a:r>
            <a:r>
              <a:rPr lang="es-ES" sz="2800" dirty="0"/>
              <a:t>que </a:t>
            </a:r>
            <a:r>
              <a:rPr lang="es-ES" sz="2800" b="1" dirty="0"/>
              <a:t>involucren la </a:t>
            </a:r>
            <a:r>
              <a:rPr lang="es-ES" sz="2800" b="1" dirty="0" smtClean="0">
                <a:solidFill>
                  <a:srgbClr val="FF0000"/>
                </a:solidFill>
              </a:rPr>
              <a:t>experiencia corporal</a:t>
            </a:r>
            <a:r>
              <a:rPr lang="es-ES" sz="2800" b="1" dirty="0" smtClean="0"/>
              <a:t>, </a:t>
            </a:r>
            <a:r>
              <a:rPr lang="es-ES" sz="2800" b="1" dirty="0"/>
              <a:t>la convivencia,  el pensamiento </a:t>
            </a:r>
            <a:r>
              <a:rPr lang="es-ES" sz="2800" b="1" dirty="0" smtClean="0"/>
              <a:t>tecnológico, </a:t>
            </a:r>
            <a:r>
              <a:rPr lang="es-ES" sz="2800" b="1" dirty="0" smtClean="0">
                <a:solidFill>
                  <a:srgbClr val="FF0000"/>
                </a:solidFill>
              </a:rPr>
              <a:t>pensamiento científico</a:t>
            </a:r>
            <a:r>
              <a:rPr lang="es-ES" sz="2800" b="1" dirty="0" smtClean="0"/>
              <a:t> </a:t>
            </a:r>
            <a:r>
              <a:rPr lang="es-ES" sz="2800" b="1" dirty="0"/>
              <a:t>y la comunicación</a:t>
            </a:r>
            <a:r>
              <a:rPr lang="es-ES" sz="2800" dirty="0"/>
              <a:t>; para la construcción de su proyecto de  vida.</a:t>
            </a:r>
            <a:endParaRPr lang="es-CO" sz="2800" dirty="0"/>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0" y="1319213"/>
            <a:ext cx="9144000" cy="0"/>
          </a:xfrm>
          <a:prstGeom prst="rect">
            <a:avLst/>
          </a:prstGeom>
          <a:noFill/>
          <a:ln w="9525">
            <a:noFill/>
            <a:miter lim="800000"/>
            <a:headEnd/>
            <a:tailEnd/>
          </a:ln>
        </p:spPr>
        <p:txBody>
          <a:bodyPr wrap="none" anchor="ctr">
            <a:spAutoFit/>
          </a:bodyPr>
          <a:lstStyle/>
          <a:p>
            <a:endParaRPr lang="es-CO"/>
          </a:p>
        </p:txBody>
      </p:sp>
      <p:pic>
        <p:nvPicPr>
          <p:cNvPr id="28675" name="Picture 3" descr="INSTITUCIONAL AZUL"/>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5 Rectángulo"/>
          <p:cNvSpPr/>
          <p:nvPr/>
        </p:nvSpPr>
        <p:spPr>
          <a:xfrm>
            <a:off x="107504" y="332656"/>
            <a:ext cx="8712968" cy="1323439"/>
          </a:xfrm>
          <a:prstGeom prst="rect">
            <a:avLst/>
          </a:prstGeom>
        </p:spPr>
        <p:txBody>
          <a:bodyPr>
            <a:spAutoFit/>
          </a:bodyPr>
          <a:lstStyle/>
          <a:p>
            <a:pPr>
              <a:defRPr/>
            </a:pPr>
            <a:r>
              <a:rPr lang="es-ES" sz="4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charset="0"/>
                <a:cs typeface="Arial" charset="0"/>
              </a:rPr>
              <a:t>EDUCACIÓN MEDIA ESPECIALIZADA</a:t>
            </a:r>
          </a:p>
        </p:txBody>
      </p:sp>
      <p:sp>
        <p:nvSpPr>
          <p:cNvPr id="8" name="7 Rectángulo"/>
          <p:cNvSpPr>
            <a:spLocks noChangeArrowheads="1"/>
          </p:cNvSpPr>
          <p:nvPr/>
        </p:nvSpPr>
        <p:spPr bwMode="auto">
          <a:xfrm>
            <a:off x="251520" y="1844824"/>
            <a:ext cx="8328025" cy="3785652"/>
          </a:xfrm>
          <a:prstGeom prst="rect">
            <a:avLst/>
          </a:prstGeom>
          <a:noFill/>
          <a:ln w="9525">
            <a:noFill/>
            <a:miter lim="800000"/>
            <a:headEnd/>
            <a:tailEnd/>
          </a:ln>
        </p:spPr>
        <p:txBody>
          <a:bodyPr>
            <a:spAutoFit/>
          </a:bodyPr>
          <a:lstStyle/>
          <a:p>
            <a:pPr marL="342900" indent="-342900" algn="just">
              <a:buFontTx/>
              <a:buChar char="•"/>
            </a:pPr>
            <a:r>
              <a:rPr lang="es-ES_tradnl" sz="2400" b="1" dirty="0">
                <a:solidFill>
                  <a:srgbClr val="3333FF"/>
                </a:solidFill>
              </a:rPr>
              <a:t>¿QUÉ </a:t>
            </a:r>
            <a:r>
              <a:rPr lang="es-ES_tradnl" sz="2400" b="1" dirty="0" smtClean="0">
                <a:solidFill>
                  <a:srgbClr val="3333FF"/>
                </a:solidFill>
              </a:rPr>
              <a:t>SE </a:t>
            </a:r>
            <a:r>
              <a:rPr lang="es-ES_tradnl" sz="2400" b="1" dirty="0">
                <a:solidFill>
                  <a:srgbClr val="3333FF"/>
                </a:solidFill>
              </a:rPr>
              <a:t>ESPERA  QUE LA EDUCACIÓN MEDIA </a:t>
            </a:r>
            <a:r>
              <a:rPr lang="es-ES_tradnl" sz="2400" b="1" dirty="0" smtClean="0">
                <a:solidFill>
                  <a:srgbClr val="3333FF"/>
                </a:solidFill>
              </a:rPr>
              <a:t>ESPECIALIZADA  </a:t>
            </a:r>
            <a:r>
              <a:rPr lang="es-ES_tradnl" sz="2400" b="1" dirty="0">
                <a:solidFill>
                  <a:srgbClr val="3333FF"/>
                </a:solidFill>
              </a:rPr>
              <a:t>BRINDE EN  EL COLEGIO  EL JAZMÍN</a:t>
            </a:r>
            <a:r>
              <a:rPr lang="es-ES_tradnl" sz="2400" b="1" dirty="0" smtClean="0">
                <a:solidFill>
                  <a:srgbClr val="3333FF"/>
                </a:solidFill>
              </a:rPr>
              <a:t>?</a:t>
            </a:r>
          </a:p>
          <a:p>
            <a:pPr marL="342900" indent="-342900" algn="just">
              <a:buFontTx/>
              <a:buChar char="•"/>
            </a:pPr>
            <a:endParaRPr lang="es-ES_tradnl" sz="2400" b="1" dirty="0">
              <a:solidFill>
                <a:srgbClr val="3333FF"/>
              </a:solidFill>
            </a:endParaRPr>
          </a:p>
          <a:p>
            <a:pPr marL="342900" indent="-342900" algn="just"/>
            <a:r>
              <a:rPr lang="es-ES_tradnl" sz="2400" b="1" dirty="0" smtClean="0">
                <a:solidFill>
                  <a:srgbClr val="3333FF"/>
                </a:solidFill>
              </a:rPr>
              <a:t>Brindar alternativas  y despertar  expectativas a los jóvenes frente a las opciones de vida.</a:t>
            </a:r>
          </a:p>
          <a:p>
            <a:pPr marL="342900" indent="-342900" algn="just"/>
            <a:endParaRPr lang="es-CO" sz="2400" dirty="0" smtClean="0"/>
          </a:p>
          <a:p>
            <a:pPr marL="342900" indent="-342900" algn="just"/>
            <a:r>
              <a:rPr lang="es-CO" sz="2400" dirty="0" smtClean="0">
                <a:solidFill>
                  <a:schemeClr val="accent2"/>
                </a:solidFill>
              </a:rPr>
              <a:t>Facilitar  la concreción  de conocimiento  por  medio de procesos de pensamiento</a:t>
            </a:r>
          </a:p>
          <a:p>
            <a:pPr marL="342900" indent="-342900" algn="just"/>
            <a:endParaRPr lang="es-ES_tradnl" sz="2400" b="1" dirty="0">
              <a:solidFill>
                <a:srgbClr val="3333FF"/>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1319213"/>
            <a:ext cx="9144000" cy="0"/>
          </a:xfrm>
          <a:prstGeom prst="rect">
            <a:avLst/>
          </a:prstGeom>
          <a:noFill/>
          <a:ln w="9525">
            <a:noFill/>
            <a:miter lim="800000"/>
            <a:headEnd/>
            <a:tailEnd/>
          </a:ln>
        </p:spPr>
        <p:txBody>
          <a:bodyPr wrap="none" anchor="ctr">
            <a:spAutoFit/>
          </a:bodyPr>
          <a:lstStyle/>
          <a:p>
            <a:endParaRPr lang="es-CO"/>
          </a:p>
        </p:txBody>
      </p:sp>
      <p:pic>
        <p:nvPicPr>
          <p:cNvPr id="6147" name="Picture 3" descr="INSTITUCIONAL AZUL"/>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5 Rectángulo">
            <a:hlinkClick r:id="rId3" action="ppaction://hlinksldjump"/>
          </p:cNvPr>
          <p:cNvSpPr/>
          <p:nvPr/>
        </p:nvSpPr>
        <p:spPr>
          <a:xfrm>
            <a:off x="1714480" y="142852"/>
            <a:ext cx="6026010" cy="923330"/>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algn="ctr">
              <a:defRPr/>
            </a:pPr>
            <a:r>
              <a:rPr lang="es-E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VISIÓN</a:t>
            </a:r>
          </a:p>
        </p:txBody>
      </p:sp>
      <p:sp>
        <p:nvSpPr>
          <p:cNvPr id="6149" name="2 Rectángulo"/>
          <p:cNvSpPr>
            <a:spLocks noChangeArrowheads="1"/>
          </p:cNvSpPr>
          <p:nvPr/>
        </p:nvSpPr>
        <p:spPr bwMode="auto">
          <a:xfrm>
            <a:off x="900113" y="1268413"/>
            <a:ext cx="7488237" cy="4832092"/>
          </a:xfrm>
          <a:prstGeom prst="rect">
            <a:avLst/>
          </a:prstGeom>
          <a:noFill/>
          <a:ln w="9525">
            <a:noFill/>
            <a:miter lim="800000"/>
            <a:headEnd/>
            <a:tailEnd/>
          </a:ln>
        </p:spPr>
        <p:txBody>
          <a:bodyPr>
            <a:spAutoFit/>
          </a:bodyPr>
          <a:lstStyle/>
          <a:p>
            <a:pPr algn="just"/>
            <a:r>
              <a:rPr lang="es-CO" sz="2800" dirty="0"/>
              <a:t>En el 2018 somos la institución educativa  de </a:t>
            </a:r>
            <a:r>
              <a:rPr lang="es-CO" sz="2800" b="1" dirty="0"/>
              <a:t>mayor impacto </a:t>
            </a:r>
            <a:r>
              <a:rPr lang="es-CO" sz="2800" dirty="0"/>
              <a:t>en la localidad de Puente Aranda con proyección a nivel distrital, en la </a:t>
            </a:r>
            <a:r>
              <a:rPr lang="es-CO" sz="2800" b="1" dirty="0"/>
              <a:t>formación </a:t>
            </a:r>
            <a:r>
              <a:rPr lang="es-CO" sz="2800" b="1" dirty="0">
                <a:solidFill>
                  <a:srgbClr val="FF0000"/>
                </a:solidFill>
              </a:rPr>
              <a:t>de ciudadanos integrales  </a:t>
            </a:r>
            <a:r>
              <a:rPr lang="es-CO" sz="2800" dirty="0"/>
              <a:t>con un </a:t>
            </a:r>
            <a:r>
              <a:rPr lang="es-CO" sz="2800" b="1" dirty="0"/>
              <a:t>proyecto de vida </a:t>
            </a:r>
            <a:r>
              <a:rPr lang="es-CO" sz="2800" dirty="0"/>
              <a:t>enmarcado en la formación de </a:t>
            </a:r>
            <a:r>
              <a:rPr lang="es-CO" sz="2800" b="1" dirty="0"/>
              <a:t>valores democráticos </a:t>
            </a:r>
            <a:r>
              <a:rPr lang="es-CO" sz="2800" b="1" dirty="0" smtClean="0"/>
              <a:t>y </a:t>
            </a:r>
            <a:r>
              <a:rPr lang="es-CO" sz="2800" b="1" dirty="0"/>
              <a:t>ambientales</a:t>
            </a:r>
            <a:r>
              <a:rPr lang="es-CO" sz="2800" dirty="0"/>
              <a:t> capaces de </a:t>
            </a:r>
            <a:r>
              <a:rPr lang="es-CO" sz="2800" b="1" dirty="0"/>
              <a:t>liderar  y gestionar proyectos</a:t>
            </a:r>
            <a:r>
              <a:rPr lang="es-CO" sz="2800" dirty="0"/>
              <a:t> que </a:t>
            </a:r>
            <a:r>
              <a:rPr lang="es-CO" sz="2800" dirty="0" smtClean="0"/>
              <a:t>transformen </a:t>
            </a:r>
            <a:r>
              <a:rPr lang="es-CO" sz="2800" dirty="0"/>
              <a:t>y </a:t>
            </a:r>
            <a:r>
              <a:rPr lang="es-CO" sz="2800" dirty="0" smtClean="0"/>
              <a:t>protejan </a:t>
            </a:r>
            <a:r>
              <a:rPr lang="es-CO" sz="2800" dirty="0"/>
              <a:t>su entorno desde una </a:t>
            </a:r>
            <a:r>
              <a:rPr lang="es-CO" sz="2800" dirty="0" smtClean="0"/>
              <a:t>perspectiva </a:t>
            </a:r>
            <a:r>
              <a:rPr lang="es-CO" sz="2800" b="1" dirty="0"/>
              <a:t>tecnológica, comunicativa, de </a:t>
            </a:r>
            <a:r>
              <a:rPr lang="es-CO" sz="2800" b="1" dirty="0" smtClean="0">
                <a:solidFill>
                  <a:srgbClr val="FF0000"/>
                </a:solidFill>
              </a:rPr>
              <a:t>experiencia corporal </a:t>
            </a:r>
            <a:r>
              <a:rPr lang="es-CO" sz="2800" b="1" dirty="0" smtClean="0"/>
              <a:t>y </a:t>
            </a:r>
            <a:r>
              <a:rPr lang="es-CO" sz="2800" b="1" dirty="0"/>
              <a:t>social. </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1319213"/>
            <a:ext cx="9144000" cy="0"/>
          </a:xfrm>
          <a:prstGeom prst="rect">
            <a:avLst/>
          </a:prstGeom>
          <a:noFill/>
          <a:ln w="9525">
            <a:noFill/>
            <a:miter lim="800000"/>
            <a:headEnd/>
            <a:tailEnd/>
          </a:ln>
        </p:spPr>
        <p:txBody>
          <a:bodyPr wrap="none" anchor="ctr">
            <a:spAutoFit/>
          </a:bodyPr>
          <a:lstStyle/>
          <a:p>
            <a:endParaRPr lang="es-CO"/>
          </a:p>
        </p:txBody>
      </p:sp>
      <p:pic>
        <p:nvPicPr>
          <p:cNvPr id="7171" name="Picture 3" descr="INSTITUCIONAL AZUL"/>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5 Rectángulo">
            <a:hlinkClick r:id="rId3" action="ppaction://hlinksldjump"/>
          </p:cNvPr>
          <p:cNvSpPr/>
          <p:nvPr/>
        </p:nvSpPr>
        <p:spPr>
          <a:xfrm>
            <a:off x="1714480" y="142852"/>
            <a:ext cx="6026010" cy="923330"/>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algn="ctr">
              <a:defRPr/>
            </a:pPr>
            <a:r>
              <a:rPr lang="es-E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PRINCIPIOS</a:t>
            </a:r>
          </a:p>
        </p:txBody>
      </p:sp>
      <p:sp>
        <p:nvSpPr>
          <p:cNvPr id="7173" name="1 Rectángulo"/>
          <p:cNvSpPr>
            <a:spLocks noChangeArrowheads="1"/>
          </p:cNvSpPr>
          <p:nvPr/>
        </p:nvSpPr>
        <p:spPr bwMode="auto">
          <a:xfrm>
            <a:off x="941388" y="1557338"/>
            <a:ext cx="7345362" cy="3046988"/>
          </a:xfrm>
          <a:prstGeom prst="rect">
            <a:avLst/>
          </a:prstGeom>
          <a:noFill/>
          <a:ln w="9525">
            <a:noFill/>
            <a:miter lim="800000"/>
            <a:headEnd/>
            <a:tailEnd/>
          </a:ln>
        </p:spPr>
        <p:txBody>
          <a:bodyPr>
            <a:spAutoFit/>
          </a:bodyPr>
          <a:lstStyle/>
          <a:p>
            <a:pPr algn="just"/>
            <a:r>
              <a:rPr lang="es-CO" sz="3200" b="1" dirty="0"/>
              <a:t>FORMACIÓN INTEGRAL</a:t>
            </a:r>
            <a:r>
              <a:rPr lang="es-CO" sz="3200" dirty="0"/>
              <a:t>: El colegio El Jazmín reconoce y promueve el desarrollo de las potencialidades físicas, </a:t>
            </a:r>
            <a:r>
              <a:rPr lang="es-CO" sz="3200" dirty="0" smtClean="0"/>
              <a:t>intelectuales</a:t>
            </a:r>
            <a:r>
              <a:rPr lang="es-CO" sz="3200" dirty="0"/>
              <a:t>, éticas, morales, y emocionales de los estudiantes, de manera armónica y equilibrada. </a:t>
            </a: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1319213"/>
            <a:ext cx="9144000" cy="0"/>
          </a:xfrm>
          <a:prstGeom prst="rect">
            <a:avLst/>
          </a:prstGeom>
          <a:noFill/>
          <a:ln w="9525">
            <a:noFill/>
            <a:miter lim="800000"/>
            <a:headEnd/>
            <a:tailEnd/>
          </a:ln>
        </p:spPr>
        <p:txBody>
          <a:bodyPr wrap="none" anchor="ctr">
            <a:spAutoFit/>
          </a:bodyPr>
          <a:lstStyle/>
          <a:p>
            <a:endParaRPr lang="es-CO"/>
          </a:p>
        </p:txBody>
      </p:sp>
      <p:pic>
        <p:nvPicPr>
          <p:cNvPr id="8195" name="Picture 3" descr="INSTITUCIONAL AZUL"/>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5 Rectángulo"/>
          <p:cNvSpPr/>
          <p:nvPr/>
        </p:nvSpPr>
        <p:spPr>
          <a:xfrm>
            <a:off x="971600" y="142852"/>
            <a:ext cx="6601936" cy="92333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defRPr/>
            </a:pPr>
            <a:r>
              <a:rPr lang="es-E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PRINCIPIOS</a:t>
            </a:r>
          </a:p>
        </p:txBody>
      </p:sp>
      <p:sp>
        <p:nvSpPr>
          <p:cNvPr id="8197" name="2 Rectángulo"/>
          <p:cNvSpPr>
            <a:spLocks noChangeArrowheads="1"/>
          </p:cNvSpPr>
          <p:nvPr/>
        </p:nvSpPr>
        <p:spPr bwMode="auto">
          <a:xfrm>
            <a:off x="571500" y="1214438"/>
            <a:ext cx="7845425" cy="4616648"/>
          </a:xfrm>
          <a:prstGeom prst="rect">
            <a:avLst/>
          </a:prstGeom>
          <a:noFill/>
          <a:ln w="9525">
            <a:noFill/>
            <a:miter lim="800000"/>
            <a:headEnd/>
            <a:tailEnd/>
          </a:ln>
        </p:spPr>
        <p:txBody>
          <a:bodyPr>
            <a:spAutoFit/>
          </a:bodyPr>
          <a:lstStyle/>
          <a:p>
            <a:pPr algn="ctr"/>
            <a:r>
              <a:rPr lang="es-CO" sz="2400" b="1" dirty="0"/>
              <a:t>RESPETO</a:t>
            </a:r>
          </a:p>
          <a:p>
            <a:pPr algn="just"/>
            <a:r>
              <a:rPr lang="es-CO" dirty="0"/>
              <a:t>El Colegio El Jazmín asume el respeto como principio que orienta la vida institucional. Para ello, hace énfasis en: </a:t>
            </a:r>
          </a:p>
          <a:p>
            <a:pPr algn="ctr"/>
            <a:endParaRPr lang="es-CO" b="1" dirty="0"/>
          </a:p>
          <a:p>
            <a:pPr algn="just"/>
            <a:r>
              <a:rPr lang="es-CO" b="1" dirty="0" smtClean="0">
                <a:solidFill>
                  <a:srgbClr val="FF0000"/>
                </a:solidFill>
              </a:rPr>
              <a:t>RESPETO A SI MISMO Y A LOS DEMÁS</a:t>
            </a:r>
            <a:r>
              <a:rPr lang="es-CO" b="1" dirty="0" smtClean="0"/>
              <a:t>. </a:t>
            </a:r>
            <a:r>
              <a:rPr lang="es-CO" dirty="0" smtClean="0"/>
              <a:t>La educación impartida formará al estudiante en el respeto a la vida, la dignidad humana, la integridad física, la salud, la libertad responsable,</a:t>
            </a:r>
          </a:p>
          <a:p>
            <a:pPr algn="just"/>
            <a:endParaRPr lang="es-CO" b="1" dirty="0" smtClean="0"/>
          </a:p>
          <a:p>
            <a:pPr algn="just"/>
            <a:r>
              <a:rPr lang="es-CO" b="1" dirty="0" smtClean="0"/>
              <a:t> </a:t>
            </a:r>
            <a:r>
              <a:rPr lang="es-CO" b="1" dirty="0"/>
              <a:t>RESPETO A LOS DERECHOS HUMANOS.</a:t>
            </a:r>
            <a:r>
              <a:rPr lang="es-CO" dirty="0"/>
              <a:t> </a:t>
            </a:r>
            <a:r>
              <a:rPr lang="es-CO" dirty="0" smtClean="0"/>
              <a:t>la </a:t>
            </a:r>
            <a:r>
              <a:rPr lang="es-CO" dirty="0"/>
              <a:t>igualdad, la diferencia,  la integridad personal y familiar, el buen nombre y las libertades fundamentales de conciencia, culto, expresión y difusión del </a:t>
            </a:r>
            <a:r>
              <a:rPr lang="es-CO" dirty="0" smtClean="0"/>
              <a:t>pensamiento,  </a:t>
            </a:r>
            <a:r>
              <a:rPr lang="es-CO" dirty="0" smtClean="0">
                <a:solidFill>
                  <a:srgbClr val="FF0000"/>
                </a:solidFill>
              </a:rPr>
              <a:t>son los aspectos que primarán en el orden de los derechos humanos.</a:t>
            </a:r>
            <a:endParaRPr lang="es-CO" dirty="0">
              <a:solidFill>
                <a:srgbClr val="FF0000"/>
              </a:solidFill>
            </a:endParaRPr>
          </a:p>
          <a:p>
            <a:endParaRPr lang="es-CO" dirty="0"/>
          </a:p>
          <a:p>
            <a:r>
              <a:rPr lang="es-CO" b="1" dirty="0"/>
              <a:t>RESPETO AL MEDIO AMBIENTE: </a:t>
            </a:r>
            <a:r>
              <a:rPr lang="es-CO" dirty="0"/>
              <a:t>El colegio formará a sus estudiantes en el</a:t>
            </a:r>
            <a:r>
              <a:rPr lang="es-CO" b="1" dirty="0"/>
              <a:t>  </a:t>
            </a:r>
            <a:r>
              <a:rPr lang="es-CO" dirty="0"/>
              <a:t>Cuidado, conservación, protección y uso sostenible de los recursos físicos y naturales de su entorno.</a:t>
            </a: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1319213"/>
            <a:ext cx="9144000" cy="0"/>
          </a:xfrm>
          <a:prstGeom prst="rect">
            <a:avLst/>
          </a:prstGeom>
          <a:noFill/>
          <a:ln w="9525">
            <a:noFill/>
            <a:miter lim="800000"/>
            <a:headEnd/>
            <a:tailEnd/>
          </a:ln>
        </p:spPr>
        <p:txBody>
          <a:bodyPr wrap="none" anchor="ctr">
            <a:spAutoFit/>
          </a:bodyPr>
          <a:lstStyle/>
          <a:p>
            <a:endParaRPr lang="es-CO"/>
          </a:p>
        </p:txBody>
      </p:sp>
      <p:pic>
        <p:nvPicPr>
          <p:cNvPr id="9219" name="Picture 3" descr="INSTITUCIONAL AZUL"/>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5 Rectángulo"/>
          <p:cNvSpPr/>
          <p:nvPr/>
        </p:nvSpPr>
        <p:spPr>
          <a:xfrm>
            <a:off x="1714480" y="142852"/>
            <a:ext cx="6026010" cy="923330"/>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algn="ctr">
              <a:defRPr/>
            </a:pPr>
            <a:r>
              <a:rPr lang="es-E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PRINCIPIOS</a:t>
            </a:r>
          </a:p>
        </p:txBody>
      </p:sp>
      <p:sp>
        <p:nvSpPr>
          <p:cNvPr id="9221" name="3 Rectángulo"/>
          <p:cNvSpPr>
            <a:spLocks noChangeArrowheads="1"/>
          </p:cNvSpPr>
          <p:nvPr/>
        </p:nvSpPr>
        <p:spPr bwMode="auto">
          <a:xfrm>
            <a:off x="468313" y="1268413"/>
            <a:ext cx="8280400" cy="3970337"/>
          </a:xfrm>
          <a:prstGeom prst="rect">
            <a:avLst/>
          </a:prstGeom>
          <a:noFill/>
          <a:ln w="9525">
            <a:noFill/>
            <a:miter lim="800000"/>
            <a:headEnd/>
            <a:tailEnd/>
          </a:ln>
        </p:spPr>
        <p:txBody>
          <a:bodyPr>
            <a:spAutoFit/>
          </a:bodyPr>
          <a:lstStyle/>
          <a:p>
            <a:pPr algn="ctr"/>
            <a:r>
              <a:rPr lang="es-CO" sz="2800" b="1"/>
              <a:t>DEMOCRACIA PARTICIPATIVA.</a:t>
            </a:r>
          </a:p>
          <a:p>
            <a:pPr algn="ctr"/>
            <a:r>
              <a:rPr lang="es-CO" sz="2800" b="1"/>
              <a:t> </a:t>
            </a:r>
          </a:p>
          <a:p>
            <a:pPr algn="just"/>
            <a:r>
              <a:rPr lang="es-CO" sz="2800"/>
              <a:t>En el colegio EL JAZMIN se promueve  la vinculación y la participación efectiva  de los integrantes  de la comunidad educativa en los procesos institucionales, fomentando una actitud propositiva y proactiva que genere aportes al  desarrollo y mejoramiento continuo del Proyecto Educativo Institucional. </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0" y="1319213"/>
            <a:ext cx="9144000" cy="0"/>
          </a:xfrm>
          <a:prstGeom prst="rect">
            <a:avLst/>
          </a:prstGeom>
          <a:noFill/>
          <a:ln w="9525">
            <a:noFill/>
            <a:miter lim="800000"/>
            <a:headEnd/>
            <a:tailEnd/>
          </a:ln>
        </p:spPr>
        <p:txBody>
          <a:bodyPr wrap="none" anchor="ctr">
            <a:spAutoFit/>
          </a:bodyPr>
          <a:lstStyle/>
          <a:p>
            <a:endParaRPr lang="es-CO"/>
          </a:p>
        </p:txBody>
      </p:sp>
      <p:pic>
        <p:nvPicPr>
          <p:cNvPr id="10243" name="Picture 3" descr="INSTITUCIONAL AZUL"/>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5 Rectángulo"/>
          <p:cNvSpPr/>
          <p:nvPr/>
        </p:nvSpPr>
        <p:spPr>
          <a:xfrm>
            <a:off x="1714480" y="142852"/>
            <a:ext cx="6026010" cy="923330"/>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algn="ctr">
              <a:defRPr/>
            </a:pPr>
            <a:r>
              <a:rPr lang="es-E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PRINCIPIOS</a:t>
            </a:r>
          </a:p>
        </p:txBody>
      </p:sp>
      <p:sp>
        <p:nvSpPr>
          <p:cNvPr id="10245" name="1 Rectángulo"/>
          <p:cNvSpPr>
            <a:spLocks noChangeArrowheads="1"/>
          </p:cNvSpPr>
          <p:nvPr/>
        </p:nvSpPr>
        <p:spPr bwMode="auto">
          <a:xfrm>
            <a:off x="428625" y="1858963"/>
            <a:ext cx="8072438" cy="3540125"/>
          </a:xfrm>
          <a:prstGeom prst="rect">
            <a:avLst/>
          </a:prstGeom>
          <a:noFill/>
          <a:ln w="9525">
            <a:noFill/>
            <a:miter lim="800000"/>
            <a:headEnd/>
            <a:tailEnd/>
          </a:ln>
        </p:spPr>
        <p:txBody>
          <a:bodyPr>
            <a:spAutoFit/>
          </a:bodyPr>
          <a:lstStyle/>
          <a:p>
            <a:pPr algn="ctr"/>
            <a:r>
              <a:rPr lang="es-CO" sz="2800" b="1" dirty="0"/>
              <a:t>LA SOLUCIÓN </a:t>
            </a:r>
            <a:r>
              <a:rPr lang="es-CO" sz="2800" b="1" dirty="0" smtClean="0"/>
              <a:t>DE </a:t>
            </a:r>
            <a:r>
              <a:rPr lang="es-CO" sz="2800" b="1" dirty="0"/>
              <a:t>CONFLICTOS </a:t>
            </a:r>
          </a:p>
          <a:p>
            <a:pPr algn="ctr"/>
            <a:endParaRPr lang="es-CO" sz="2800" b="1" dirty="0"/>
          </a:p>
          <a:p>
            <a:pPr algn="just"/>
            <a:r>
              <a:rPr lang="es-CO" sz="2800" dirty="0"/>
              <a:t>Todos los integrantes de la comunidad educativa deben </a:t>
            </a:r>
            <a:r>
              <a:rPr lang="es-CO" sz="2800" dirty="0" smtClean="0">
                <a:solidFill>
                  <a:srgbClr val="FF0000"/>
                </a:solidFill>
              </a:rPr>
              <a:t>estar dispuestos y </a:t>
            </a:r>
            <a:r>
              <a:rPr lang="es-CO" sz="2800" dirty="0" smtClean="0"/>
              <a:t>ser </a:t>
            </a:r>
            <a:r>
              <a:rPr lang="es-CO" sz="2800" dirty="0"/>
              <a:t>capaces de solucionar sus diferencias mediante el diálogo, la concertación y  la conciliación  como  estrategias pedagógicas  que convocan a  la mediación y  solución pacífica del conflicto. </a:t>
            </a: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0" y="1319213"/>
            <a:ext cx="9144000" cy="0"/>
          </a:xfrm>
          <a:prstGeom prst="rect">
            <a:avLst/>
          </a:prstGeom>
          <a:noFill/>
          <a:ln w="9525">
            <a:noFill/>
            <a:miter lim="800000"/>
            <a:headEnd/>
            <a:tailEnd/>
          </a:ln>
        </p:spPr>
        <p:txBody>
          <a:bodyPr wrap="none" anchor="ctr">
            <a:spAutoFit/>
          </a:bodyPr>
          <a:lstStyle/>
          <a:p>
            <a:endParaRPr lang="es-CO"/>
          </a:p>
        </p:txBody>
      </p:sp>
      <p:pic>
        <p:nvPicPr>
          <p:cNvPr id="11267" name="Picture 3" descr="INSTITUCIONAL AZUL"/>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5 Rectángulo">
            <a:hlinkClick r:id="rId3" action="ppaction://hlinksldjump"/>
          </p:cNvPr>
          <p:cNvSpPr/>
          <p:nvPr/>
        </p:nvSpPr>
        <p:spPr>
          <a:xfrm>
            <a:off x="1714480" y="142852"/>
            <a:ext cx="6026010" cy="923330"/>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algn="ctr">
              <a:defRPr/>
            </a:pPr>
            <a:r>
              <a:rPr lang="es-E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VALORES</a:t>
            </a:r>
          </a:p>
        </p:txBody>
      </p:sp>
      <p:sp>
        <p:nvSpPr>
          <p:cNvPr id="5" name="4 Rectángulo"/>
          <p:cNvSpPr/>
          <p:nvPr/>
        </p:nvSpPr>
        <p:spPr>
          <a:xfrm>
            <a:off x="251520" y="1641574"/>
            <a:ext cx="4176464" cy="707886"/>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algn="ctr">
              <a:defRPr/>
            </a:pPr>
            <a:r>
              <a:rPr lang="es-ES" sz="40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ambientales</a:t>
            </a:r>
          </a:p>
        </p:txBody>
      </p:sp>
      <p:sp>
        <p:nvSpPr>
          <p:cNvPr id="7" name="6 Rectángulo"/>
          <p:cNvSpPr/>
          <p:nvPr/>
        </p:nvSpPr>
        <p:spPr>
          <a:xfrm>
            <a:off x="4608668" y="1649544"/>
            <a:ext cx="4392488" cy="707886"/>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algn="ctr">
              <a:defRPr/>
            </a:pPr>
            <a:r>
              <a:rPr lang="es-ES" sz="40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Democráticos</a:t>
            </a:r>
          </a:p>
        </p:txBody>
      </p:sp>
      <p:sp>
        <p:nvSpPr>
          <p:cNvPr id="2" name="1 Rectángulo"/>
          <p:cNvSpPr/>
          <p:nvPr/>
        </p:nvSpPr>
        <p:spPr>
          <a:xfrm>
            <a:off x="2160240" y="2996952"/>
            <a:ext cx="4572000" cy="2862322"/>
          </a:xfrm>
          <a:prstGeom prst="rect">
            <a:avLst/>
          </a:prstGeom>
        </p:spPr>
        <p:style>
          <a:lnRef idx="1">
            <a:schemeClr val="accent5"/>
          </a:lnRef>
          <a:fillRef idx="3">
            <a:schemeClr val="accent5"/>
          </a:fillRef>
          <a:effectRef idx="2">
            <a:schemeClr val="accent5"/>
          </a:effectRef>
          <a:fontRef idx="minor">
            <a:schemeClr val="lt1"/>
          </a:fontRef>
        </p:style>
        <p:txBody>
          <a:bodyPr>
            <a:spAutoFit/>
          </a:bodyPr>
          <a:lstStyle/>
          <a:p>
            <a:pPr algn="ctr">
              <a:defRPr/>
            </a:pPr>
            <a:r>
              <a:rPr lang="es-ES" sz="36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Respeto</a:t>
            </a:r>
          </a:p>
          <a:p>
            <a:pPr algn="ctr">
              <a:defRPr/>
            </a:pPr>
            <a:r>
              <a:rPr lang="es-ES" sz="36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Solidaridad</a:t>
            </a:r>
          </a:p>
          <a:p>
            <a:pPr algn="ctr">
              <a:defRPr/>
            </a:pPr>
            <a:r>
              <a:rPr lang="es-ES" sz="36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justicia</a:t>
            </a:r>
          </a:p>
          <a:p>
            <a:pPr algn="ctr">
              <a:defRPr/>
            </a:pPr>
            <a:r>
              <a:rPr lang="es-ES"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Autonomía</a:t>
            </a:r>
            <a:endParaRPr lang="es-ES" sz="36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lgn="ctr">
              <a:defRPr/>
            </a:pPr>
            <a:r>
              <a:rPr lang="es-ES"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Libertad</a:t>
            </a:r>
          </a:p>
        </p:txBody>
      </p:sp>
      <p:cxnSp>
        <p:nvCxnSpPr>
          <p:cNvPr id="9" name="8 Forma"/>
          <p:cNvCxnSpPr>
            <a:endCxn id="2" idx="1"/>
          </p:cNvCxnSpPr>
          <p:nvPr/>
        </p:nvCxnSpPr>
        <p:spPr>
          <a:xfrm rot="16200000" flipH="1">
            <a:off x="509126" y="2776998"/>
            <a:ext cx="2070677" cy="1231551"/>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14 Forma"/>
          <p:cNvCxnSpPr>
            <a:endCxn id="2" idx="3"/>
          </p:cNvCxnSpPr>
          <p:nvPr/>
        </p:nvCxnSpPr>
        <p:spPr>
          <a:xfrm rot="5400000">
            <a:off x="6438441" y="2651237"/>
            <a:ext cx="2070676" cy="1483077"/>
          </a:xfrm>
          <a:prstGeom prst="bentConnector2">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1319213"/>
            <a:ext cx="9144000" cy="0"/>
          </a:xfrm>
          <a:prstGeom prst="rect">
            <a:avLst/>
          </a:prstGeom>
          <a:noFill/>
          <a:ln w="9525">
            <a:noFill/>
            <a:miter lim="800000"/>
            <a:headEnd/>
            <a:tailEnd/>
          </a:ln>
        </p:spPr>
        <p:txBody>
          <a:bodyPr wrap="none" anchor="ctr">
            <a:spAutoFit/>
          </a:bodyPr>
          <a:lstStyle/>
          <a:p>
            <a:endParaRPr lang="es-CO"/>
          </a:p>
        </p:txBody>
      </p:sp>
      <p:pic>
        <p:nvPicPr>
          <p:cNvPr id="12291" name="Picture 3" descr="INSTITUCIONAL AZUL"/>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5 Rectángulo"/>
          <p:cNvSpPr/>
          <p:nvPr/>
        </p:nvSpPr>
        <p:spPr>
          <a:xfrm>
            <a:off x="1714480" y="142852"/>
            <a:ext cx="6026010" cy="923330"/>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algn="ctr">
              <a:defRPr/>
            </a:pPr>
            <a:r>
              <a:rPr lang="es-E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VALORES</a:t>
            </a:r>
          </a:p>
        </p:txBody>
      </p:sp>
      <p:sp>
        <p:nvSpPr>
          <p:cNvPr id="2" name="1 Rectángulo"/>
          <p:cNvSpPr/>
          <p:nvPr/>
        </p:nvSpPr>
        <p:spPr>
          <a:xfrm>
            <a:off x="5857884" y="3786190"/>
            <a:ext cx="2214578" cy="1200329"/>
          </a:xfrm>
          <a:prstGeom prst="rect">
            <a:avLst/>
          </a:prstGeom>
        </p:spPr>
        <p:style>
          <a:lnRef idx="1">
            <a:schemeClr val="accent5"/>
          </a:lnRef>
          <a:fillRef idx="3">
            <a:schemeClr val="accent5"/>
          </a:fillRef>
          <a:effectRef idx="2">
            <a:schemeClr val="accent5"/>
          </a:effectRef>
          <a:fontRef idx="minor">
            <a:schemeClr val="lt1"/>
          </a:fontRef>
        </p:style>
        <p:txBody>
          <a:bodyPr>
            <a:spAutoFit/>
          </a:bodyPr>
          <a:lstStyle/>
          <a:p>
            <a:pPr algn="ctr">
              <a:defRPr/>
            </a:pPr>
            <a:r>
              <a:rPr lang="es-ES" sz="24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Autonomía</a:t>
            </a:r>
          </a:p>
          <a:p>
            <a:pPr algn="ctr">
              <a:defRPr/>
            </a:pPr>
            <a:r>
              <a:rPr lang="es-ES" sz="24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Es</a:t>
            </a:r>
          </a:p>
          <a:p>
            <a:pPr algn="ctr">
              <a:defRPr/>
            </a:pPr>
            <a:endParaRPr lang="es-ES" sz="24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0" name="9 Rectángulo"/>
          <p:cNvSpPr/>
          <p:nvPr/>
        </p:nvSpPr>
        <p:spPr>
          <a:xfrm>
            <a:off x="714348" y="1657167"/>
            <a:ext cx="2214578" cy="1200329"/>
          </a:xfrm>
          <a:prstGeom prst="rect">
            <a:avLst/>
          </a:prstGeom>
        </p:spPr>
        <p:style>
          <a:lnRef idx="1">
            <a:schemeClr val="accent5"/>
          </a:lnRef>
          <a:fillRef idx="3">
            <a:schemeClr val="accent5"/>
          </a:fillRef>
          <a:effectRef idx="2">
            <a:schemeClr val="accent5"/>
          </a:effectRef>
          <a:fontRef idx="minor">
            <a:schemeClr val="lt1"/>
          </a:fontRef>
        </p:style>
        <p:txBody>
          <a:bodyPr>
            <a:spAutoFit/>
          </a:bodyPr>
          <a:lstStyle/>
          <a:p>
            <a:pPr algn="ctr">
              <a:defRPr/>
            </a:pPr>
            <a:r>
              <a:rPr lang="es-ES" sz="24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Respeto</a:t>
            </a:r>
          </a:p>
          <a:p>
            <a:pPr algn="ctr">
              <a:defRPr/>
            </a:pPr>
            <a:r>
              <a:rPr lang="es-ES" sz="24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Es</a:t>
            </a:r>
          </a:p>
          <a:p>
            <a:pPr algn="ctr">
              <a:defRPr/>
            </a:pPr>
            <a:endParaRPr lang="es-ES" sz="24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1" name="10 Rectángulo"/>
          <p:cNvSpPr/>
          <p:nvPr/>
        </p:nvSpPr>
        <p:spPr>
          <a:xfrm>
            <a:off x="5715008" y="1643050"/>
            <a:ext cx="2214578" cy="1200329"/>
          </a:xfrm>
          <a:prstGeom prst="rect">
            <a:avLst/>
          </a:prstGeom>
        </p:spPr>
        <p:style>
          <a:lnRef idx="1">
            <a:schemeClr val="accent5"/>
          </a:lnRef>
          <a:fillRef idx="3">
            <a:schemeClr val="accent5"/>
          </a:fillRef>
          <a:effectRef idx="2">
            <a:schemeClr val="accent5"/>
          </a:effectRef>
          <a:fontRef idx="minor">
            <a:schemeClr val="lt1"/>
          </a:fontRef>
        </p:style>
        <p:txBody>
          <a:bodyPr>
            <a:spAutoFit/>
          </a:bodyPr>
          <a:lstStyle/>
          <a:p>
            <a:pPr algn="ctr">
              <a:defRPr/>
            </a:pPr>
            <a:r>
              <a:rPr lang="es-ES" sz="24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Solidaridad</a:t>
            </a:r>
          </a:p>
          <a:p>
            <a:pPr algn="ctr">
              <a:defRPr/>
            </a:pPr>
            <a:r>
              <a:rPr lang="es-ES" sz="24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Es</a:t>
            </a:r>
          </a:p>
          <a:p>
            <a:pPr algn="ctr">
              <a:defRPr/>
            </a:pPr>
            <a:endParaRPr lang="es-ES" sz="24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2" name="11 Rectángulo"/>
          <p:cNvSpPr/>
          <p:nvPr/>
        </p:nvSpPr>
        <p:spPr>
          <a:xfrm>
            <a:off x="785786" y="3645290"/>
            <a:ext cx="2214578" cy="1200329"/>
          </a:xfrm>
          <a:prstGeom prst="rect">
            <a:avLst/>
          </a:prstGeom>
        </p:spPr>
        <p:style>
          <a:lnRef idx="1">
            <a:schemeClr val="accent5"/>
          </a:lnRef>
          <a:fillRef idx="3">
            <a:schemeClr val="accent5"/>
          </a:fillRef>
          <a:effectRef idx="2">
            <a:schemeClr val="accent5"/>
          </a:effectRef>
          <a:fontRef idx="minor">
            <a:schemeClr val="lt1"/>
          </a:fontRef>
        </p:style>
        <p:txBody>
          <a:bodyPr>
            <a:spAutoFit/>
          </a:bodyPr>
          <a:lstStyle/>
          <a:p>
            <a:pPr algn="ctr">
              <a:defRPr/>
            </a:pPr>
            <a:r>
              <a:rPr lang="es-ES" sz="24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Libertad</a:t>
            </a:r>
          </a:p>
          <a:p>
            <a:pPr algn="ctr">
              <a:defRPr/>
            </a:pPr>
            <a:r>
              <a:rPr lang="es-ES" sz="24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Es</a:t>
            </a:r>
          </a:p>
          <a:p>
            <a:pPr algn="ctr">
              <a:defRPr/>
            </a:pPr>
            <a:endParaRPr lang="es-ES" sz="24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9" name="8 Rectángulo"/>
          <p:cNvSpPr/>
          <p:nvPr/>
        </p:nvSpPr>
        <p:spPr>
          <a:xfrm>
            <a:off x="3275856" y="2708920"/>
            <a:ext cx="2214578" cy="1200329"/>
          </a:xfrm>
          <a:prstGeom prst="rect">
            <a:avLst/>
          </a:prstGeom>
        </p:spPr>
        <p:style>
          <a:lnRef idx="1">
            <a:schemeClr val="accent5"/>
          </a:lnRef>
          <a:fillRef idx="3">
            <a:schemeClr val="accent5"/>
          </a:fillRef>
          <a:effectRef idx="2">
            <a:schemeClr val="accent5"/>
          </a:effectRef>
          <a:fontRef idx="minor">
            <a:schemeClr val="lt1"/>
          </a:fontRef>
        </p:style>
        <p:txBody>
          <a:bodyPr>
            <a:spAutoFit/>
          </a:bodyPr>
          <a:lstStyle/>
          <a:p>
            <a:pPr algn="ctr">
              <a:defRPr/>
            </a:pPr>
            <a:r>
              <a:rPr lang="es-ES" sz="24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Justicia </a:t>
            </a:r>
          </a:p>
          <a:p>
            <a:pPr algn="ctr">
              <a:defRPr/>
            </a:pPr>
            <a:r>
              <a:rPr lang="es-ES" sz="24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Es</a:t>
            </a:r>
          </a:p>
          <a:p>
            <a:pPr algn="ctr">
              <a:defRPr/>
            </a:pPr>
            <a:endParaRPr lang="es-ES" sz="24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2211</TotalTime>
  <Words>1060</Words>
  <Application>Microsoft Office PowerPoint</Application>
  <PresentationFormat>Presentación en pantalla (4:3)</PresentationFormat>
  <Paragraphs>126</Paragraphs>
  <Slides>20</Slides>
  <Notes>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Diseño predeterminado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yolima</dc:creator>
  <cp:lastModifiedBy>YOLIMA G</cp:lastModifiedBy>
  <cp:revision>246</cp:revision>
  <dcterms:created xsi:type="dcterms:W3CDTF">2011-03-21T01:27:51Z</dcterms:created>
  <dcterms:modified xsi:type="dcterms:W3CDTF">2012-03-23T16:22:22Z</dcterms:modified>
</cp:coreProperties>
</file>