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53" r:id="rId2"/>
    <p:sldId id="271" r:id="rId3"/>
    <p:sldId id="354" r:id="rId4"/>
    <p:sldId id="355" r:id="rId5"/>
    <p:sldId id="356" r:id="rId6"/>
    <p:sldId id="357" r:id="rId7"/>
    <p:sldId id="358" r:id="rId8"/>
    <p:sldId id="359" r:id="rId9"/>
    <p:sldId id="363" r:id="rId10"/>
    <p:sldId id="372" r:id="rId11"/>
    <p:sldId id="361" r:id="rId12"/>
    <p:sldId id="362" r:id="rId13"/>
    <p:sldId id="373" r:id="rId14"/>
    <p:sldId id="371" r:id="rId15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9061A1-2E7A-49AE-9E38-A0D23394AF5B}" type="datetimeFigureOut">
              <a:rPr lang="es-CO"/>
              <a:pPr>
                <a:defRPr/>
              </a:pPr>
              <a:t>15/01/2012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784E37-29E9-4E6B-AE48-91A68219D27A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27697-400C-46E3-A258-B7DA305CF167}" type="datetimeFigureOut">
              <a:rPr lang="es-CO"/>
              <a:pPr>
                <a:defRPr/>
              </a:pPr>
              <a:t>15/01/2012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89A5B-A929-4843-8D23-E5CCEFB8363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B277A-C1FF-4BE8-95DF-B8E36B8EE851}" type="datetimeFigureOut">
              <a:rPr lang="es-CO"/>
              <a:pPr>
                <a:defRPr/>
              </a:pPr>
              <a:t>15/01/2012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A83B4-A3A6-4750-A0D5-2D01D05A0C49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0D723-2EFF-4581-9C1C-C2936652E3F5}" type="datetimeFigureOut">
              <a:rPr lang="es-CO"/>
              <a:pPr>
                <a:defRPr/>
              </a:pPr>
              <a:t>15/01/2012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44D5E-BC70-47AA-ADAF-4F93BBAB938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77B1-C9C9-4627-B288-0D0F8BAF79DC}" type="datetimeFigureOut">
              <a:rPr lang="es-CO"/>
              <a:pPr>
                <a:defRPr/>
              </a:pPr>
              <a:t>15/01/2012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91139-57A2-468E-B450-65C97AD917D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F5FE-CC4A-457F-996F-64ABFC0F06CC}" type="datetimeFigureOut">
              <a:rPr lang="es-CO"/>
              <a:pPr>
                <a:defRPr/>
              </a:pPr>
              <a:t>15/01/2012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B477D-7D1C-45C0-9025-76B226A472B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5C8AC-DB8F-4B65-BE42-606BD54EC94D}" type="datetimeFigureOut">
              <a:rPr lang="es-CO"/>
              <a:pPr>
                <a:defRPr/>
              </a:pPr>
              <a:t>15/01/2012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D5465-5D21-4B4A-BBED-BDCE6786F66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09B73-EEB6-4568-9DC1-9EE5CA5146A4}" type="datetimeFigureOut">
              <a:rPr lang="es-CO"/>
              <a:pPr>
                <a:defRPr/>
              </a:pPr>
              <a:t>15/01/2012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1544-48DD-45C1-81A7-97E62EF4026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97F2A-77DC-4A69-8489-C0773FDB1A46}" type="datetimeFigureOut">
              <a:rPr lang="es-CO"/>
              <a:pPr>
                <a:defRPr/>
              </a:pPr>
              <a:t>15/01/2012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96A6E-F072-43DB-83B7-F7059210A59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BCBE-BF5A-4860-83AD-19BBD5257AEB}" type="datetimeFigureOut">
              <a:rPr lang="es-CO"/>
              <a:pPr>
                <a:defRPr/>
              </a:pPr>
              <a:t>15/01/2012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946C5-24FA-435E-A193-5FF5D96D70B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78433-D04B-4AE0-82A0-AA14B923314D}" type="datetimeFigureOut">
              <a:rPr lang="es-CO"/>
              <a:pPr>
                <a:defRPr/>
              </a:pPr>
              <a:t>15/01/2012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28508-AA49-4462-B533-72A1F9BD75E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A8697-826D-4C68-8054-AF03605681FA}" type="datetimeFigureOut">
              <a:rPr lang="es-CO"/>
              <a:pPr>
                <a:defRPr/>
              </a:pPr>
              <a:t>15/01/2012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2F63A-D064-4C76-BAD0-5CCF297FC1E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8B0006-DA25-4A7B-994B-808C894FE876}" type="datetimeFigureOut">
              <a:rPr lang="es-CO"/>
              <a:pPr>
                <a:defRPr/>
              </a:pPr>
              <a:t>15/01/2012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58558A-1218-4538-960A-18F8E75A9DFA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12 Grupo"/>
          <p:cNvGrpSpPr>
            <a:grpSpLocks/>
          </p:cNvGrpSpPr>
          <p:nvPr/>
        </p:nvGrpSpPr>
        <p:grpSpPr bwMode="auto">
          <a:xfrm>
            <a:off x="400050" y="285750"/>
            <a:ext cx="8672513" cy="5378450"/>
            <a:chOff x="1042988" y="2133600"/>
            <a:chExt cx="7200900" cy="3887788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1980173" y="2133600"/>
              <a:ext cx="4968001" cy="64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3500" dirty="0">
                  <a:solidFill>
                    <a:schemeClr val="bg1"/>
                  </a:solidFill>
                  <a:latin typeface="+mj-lt"/>
                  <a:cs typeface="+mn-cs"/>
                </a:rPr>
                <a:t>TENDENCIAS PEDAGÓGICAS</a:t>
              </a: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1042988" y="3213414"/>
              <a:ext cx="6913549" cy="143898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3500" dirty="0">
                  <a:solidFill>
                    <a:schemeClr val="bg1"/>
                  </a:solidFill>
                  <a:latin typeface="+mj-lt"/>
                  <a:cs typeface="+mn-cs"/>
                </a:rPr>
                <a:t>PROPUESTA GLOBAL, AFIRMADA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3500" dirty="0">
                  <a:solidFill>
                    <a:schemeClr val="bg1"/>
                  </a:solidFill>
                  <a:latin typeface="+mj-lt"/>
                  <a:cs typeface="+mn-cs"/>
                </a:rPr>
                <a:t>EN POSTULADOS FILOSÓFICOS,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3500" dirty="0">
                  <a:solidFill>
                    <a:schemeClr val="bg1"/>
                  </a:solidFill>
                  <a:latin typeface="+mj-lt"/>
                  <a:cs typeface="+mn-cs"/>
                </a:rPr>
                <a:t>EDUCATIVOS, CULTURALES Y POLÍTICOS</a:t>
              </a: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268841" y="5085014"/>
              <a:ext cx="4391982" cy="93637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3500" dirty="0">
                  <a:solidFill>
                    <a:schemeClr val="bg1"/>
                  </a:solidFill>
                  <a:latin typeface="+mj-lt"/>
                  <a:cs typeface="+mn-cs"/>
                </a:rPr>
                <a:t> </a:t>
              </a:r>
              <a:r>
                <a:rPr lang="es-ES" sz="3500" dirty="0">
                  <a:solidFill>
                    <a:schemeClr val="accent2">
                      <a:lumMod val="75000"/>
                    </a:schemeClr>
                  </a:solidFill>
                  <a:latin typeface="+mj-lt"/>
                  <a:cs typeface="+mn-cs"/>
                </a:rPr>
                <a:t>¿Cómo aprende y-o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3500" dirty="0">
                  <a:solidFill>
                    <a:schemeClr val="accent2">
                      <a:lumMod val="75000"/>
                    </a:schemeClr>
                  </a:solidFill>
                  <a:latin typeface="+mj-lt"/>
                  <a:cs typeface="+mn-cs"/>
                </a:rPr>
                <a:t>conoce el ser humano?</a:t>
              </a: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4356746" y="2780800"/>
              <a:ext cx="0" cy="432614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 sz="3500">
                <a:latin typeface="+mj-lt"/>
                <a:cs typeface="+mn-cs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4284250" y="4652400"/>
              <a:ext cx="0" cy="361468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 sz="3500">
                <a:latin typeface="+mj-lt"/>
                <a:cs typeface="+mn-cs"/>
              </a:endParaRPr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6659506" y="5589922"/>
              <a:ext cx="1584382" cy="0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 sz="3500">
                <a:latin typeface="+mj-lt"/>
                <a:cs typeface="+mn-cs"/>
              </a:endParaRPr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V="1">
              <a:off x="8243888" y="2565066"/>
              <a:ext cx="0" cy="3024855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 sz="3500">
                <a:latin typeface="+mj-lt"/>
                <a:cs typeface="+mn-cs"/>
              </a:endParaRPr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 flipH="1">
              <a:off x="6948174" y="2565066"/>
              <a:ext cx="1295714" cy="0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 sz="3500">
                <a:latin typeface="+mj-lt"/>
                <a:cs typeface="+mn-cs"/>
              </a:endParaRPr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flipH="1">
              <a:off x="6659506" y="5589922"/>
              <a:ext cx="1368210" cy="0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 sz="3500">
                <a:latin typeface="+mj-lt"/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r>
              <a:rPr lang="es-CO" sz="4000" dirty="0" smtClean="0"/>
              <a:t>Modelo Pedagógico Constructivista Integrado  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1" y="1643050"/>
          <a:ext cx="9144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50099"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PARADIGMA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FUNCIÓN DE LA ESCUELA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FUNCIÓN DEL MAESTRO</a:t>
                      </a:r>
                      <a:endParaRPr lang="es-CO" sz="2400" dirty="0"/>
                    </a:p>
                  </a:txBody>
                  <a:tcPr/>
                </a:tc>
              </a:tr>
              <a:tr h="3964809">
                <a:tc>
                  <a:txBody>
                    <a:bodyPr/>
                    <a:lstStyle/>
                    <a:p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estudiante </a:t>
                      </a:r>
                      <a:r>
                        <a:rPr lang="es-CO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construya </a:t>
                      </a:r>
                    </a:p>
                    <a:p>
                      <a:r>
                        <a:rPr lang="es-CO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reconstruye </a:t>
                      </a: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conocimiento al interactuar con los conceptos , el medio  y los elementos</a:t>
                      </a:r>
                    </a:p>
                    <a:p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a partir de la acción, organización y cambio.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Crear espacios </a:t>
                      </a: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donde el estudiante aprenda haciendo a partir de la comprensión de lo que hace, en tres dimensiones: su ámbito familiar, escolar y social, fortaleciendo el </a:t>
                      </a:r>
                      <a:r>
                        <a:rPr lang="es-CO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análisis y la crítica.</a:t>
                      </a:r>
                      <a:endParaRPr lang="es-CO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el orientador del desarrollo humano </a:t>
                      </a: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forma integral, propiciando los instrumentos y espacios para el perfeccionamiento de los procesos comunicativos individuales y grupales.</a:t>
                      </a:r>
                    </a:p>
                    <a:p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un </a:t>
                      </a:r>
                      <a:r>
                        <a:rPr lang="es-CO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mediador entre el conocimiento y sus estudiantes</a:t>
                      </a: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el</a:t>
                      </a:r>
                      <a:r>
                        <a:rPr lang="es-CO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contexto social y los contenidos y, los estudiantes y el contexto social.</a:t>
                      </a:r>
                      <a:endParaRPr lang="es-CO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r>
              <a:rPr lang="es-CO" dirty="0" smtClean="0"/>
              <a:t>Modelo Pedagógico Constructivista Integrado  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61" y="1643050"/>
          <a:ext cx="7858152" cy="4909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76"/>
                <a:gridCol w="3929076"/>
              </a:tblGrid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/>
                        <a:t>FUNCIÓN DEL ESTUDIANTE</a:t>
                      </a:r>
                      <a:endParaRPr lang="es-C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/>
                        <a:t>OBJETIVO</a:t>
                      </a:r>
                      <a:endParaRPr lang="es-CO" sz="2800" dirty="0"/>
                    </a:p>
                  </a:txBody>
                  <a:tcPr/>
                </a:tc>
              </a:tr>
              <a:tr h="3964809">
                <a:tc>
                  <a:txBody>
                    <a:bodyPr/>
                    <a:lstStyle/>
                    <a:p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alumno es el eje fundamental del proceso educativo, </a:t>
                      </a:r>
                      <a:r>
                        <a:rPr lang="es-CO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reconstruye los conceptos</a:t>
                      </a: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 elaborados  por la ciencia, cultura y tecnología. construye su conocimiento a partir de la </a:t>
                      </a:r>
                      <a:r>
                        <a:rPr lang="es-CO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interacció</a:t>
                      </a:r>
                      <a:r>
                        <a:rPr lang="es-CO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 dicho proceso.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Orientar </a:t>
                      </a: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proceso educativo en la formación de un ser integral, preparándolo para la búsqueda de soluciones. Con capacidad de liderazgo, autonomía, democracia, creatividad, solidaridad, determinación; factores que le permitan mantener en</a:t>
                      </a:r>
                      <a:r>
                        <a:rPr lang="es-CO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alto su autoestima proyectándose en el sector productivo de la comunidad.</a:t>
                      </a:r>
                      <a:endParaRPr lang="es-CO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3" y="837565"/>
          <a:ext cx="8286810" cy="530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70"/>
                <a:gridCol w="2762270"/>
                <a:gridCol w="2762270"/>
              </a:tblGrid>
              <a:tr h="551390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CONTENIDOS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MÉTODO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MEDIOS</a:t>
                      </a:r>
                      <a:endParaRPr lang="es-CO" sz="2400" dirty="0"/>
                    </a:p>
                  </a:txBody>
                  <a:tcPr/>
                </a:tc>
              </a:tr>
              <a:tr h="4754689">
                <a:tc>
                  <a:txBody>
                    <a:bodyPr/>
                    <a:lstStyle/>
                    <a:p>
                      <a:r>
                        <a:rPr lang="es-CO" sz="2000" dirty="0" smtClean="0"/>
                        <a:t>Un</a:t>
                      </a:r>
                      <a:r>
                        <a:rPr lang="es-CO" sz="2000" baseline="0" dirty="0" smtClean="0"/>
                        <a:t> currículo flexible que se establezca en el </a:t>
                      </a:r>
                      <a:r>
                        <a:rPr lang="es-CO" sz="2000" b="1" baseline="0" dirty="0" smtClean="0"/>
                        <a:t>desarrollo de  habilidades para la transformación de la realidad</a:t>
                      </a:r>
                      <a:r>
                        <a:rPr lang="es-CO" sz="2000" baseline="0" dirty="0" smtClean="0"/>
                        <a:t> de los estudiantes a través d</a:t>
                      </a: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desarrollo de la creatividad,; correlacionados</a:t>
                      </a:r>
                      <a:r>
                        <a:rPr lang="es-CO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secuenciales</a:t>
                      </a:r>
                      <a:r>
                        <a:rPr lang="es-CO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alrededor de un proyecto integrado. 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dirty="0" smtClean="0"/>
                        <a:t>Un</a:t>
                      </a:r>
                      <a:r>
                        <a:rPr lang="es-CO" sz="2000" baseline="0" dirty="0" smtClean="0"/>
                        <a:t> método diseñado p</a:t>
                      </a:r>
                      <a:r>
                        <a:rPr lang="es-CO" sz="2000" dirty="0" smtClean="0"/>
                        <a:t>ara  que los</a:t>
                      </a:r>
                      <a:r>
                        <a:rPr lang="es-CO" sz="2000" baseline="0" dirty="0" smtClean="0"/>
                        <a:t> estudiantes puedan </a:t>
                      </a:r>
                      <a:r>
                        <a:rPr lang="es-CO" sz="2000" b="1" dirty="0" smtClean="0">
                          <a:solidFill>
                            <a:srgbClr val="FF0000"/>
                          </a:solidFill>
                        </a:rPr>
                        <a:t>establecer relaciones conceptuales</a:t>
                      </a:r>
                      <a:r>
                        <a:rPr lang="es-CO" sz="2000" b="1" dirty="0" smtClean="0"/>
                        <a:t> </a:t>
                      </a:r>
                      <a:r>
                        <a:rPr lang="es-CO" sz="2000" dirty="0" smtClean="0"/>
                        <a:t>y  que proporcione</a:t>
                      </a:r>
                      <a:r>
                        <a:rPr lang="es-CO" sz="2000" baseline="0" dirty="0" smtClean="0"/>
                        <a:t> </a:t>
                      </a:r>
                      <a:r>
                        <a:rPr lang="es-CO" sz="2000" dirty="0" smtClean="0"/>
                        <a:t> variadas experiencias,  que le permitan</a:t>
                      </a:r>
                      <a:r>
                        <a:rPr lang="es-CO" sz="2000" baseline="0" dirty="0" smtClean="0"/>
                        <a:t> </a:t>
                      </a:r>
                      <a:r>
                        <a:rPr lang="es-CO" sz="2000" b="1" dirty="0" smtClean="0">
                          <a:solidFill>
                            <a:srgbClr val="FF0000"/>
                          </a:solidFill>
                        </a:rPr>
                        <a:t>construir, descubrir y aplicar nuevos conocimientos</a:t>
                      </a:r>
                      <a:r>
                        <a:rPr lang="es-CO" sz="2000" b="1" dirty="0" smtClean="0"/>
                        <a:t>, </a:t>
                      </a:r>
                      <a:r>
                        <a:rPr lang="es-CO" sz="2000" b="1" dirty="0" smtClean="0">
                          <a:solidFill>
                            <a:srgbClr val="FF0000"/>
                          </a:solidFill>
                        </a:rPr>
                        <a:t>que den sentido y funcionalidad </a:t>
                      </a:r>
                      <a:r>
                        <a:rPr lang="es-CO" sz="2000" dirty="0" smtClean="0"/>
                        <a:t>a los nuevos aprendizajes.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eaLnBrk="1" hangingPunct="1"/>
                      <a:r>
                        <a:rPr lang="es-CO" sz="2000" dirty="0" smtClean="0"/>
                        <a:t>Se fundamenta en las experiencias previas,  en aprendizajes significativos anteriores.</a:t>
                      </a:r>
                    </a:p>
                    <a:p>
                      <a:pPr algn="just" eaLnBrk="1" hangingPunct="1">
                        <a:buFont typeface="Arial" charset="0"/>
                        <a:buNone/>
                      </a:pPr>
                      <a:endParaRPr lang="es-CO" sz="2000" dirty="0" smtClean="0"/>
                    </a:p>
                    <a:p>
                      <a:pPr algn="just" eaLnBrk="1" hangingPunct="1"/>
                      <a:r>
                        <a:rPr lang="es-CO" sz="2000" dirty="0" smtClean="0"/>
                        <a:t>Se producen en cualquier momento y en todo lugar…</a:t>
                      </a:r>
                    </a:p>
                    <a:p>
                      <a:endParaRPr lang="es-CO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85811" y="642940"/>
          <a:ext cx="7786716" cy="5776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58"/>
                <a:gridCol w="3893358"/>
              </a:tblGrid>
              <a:tr h="564191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FORMAS DE ENSEÑANZA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EVALUACIÓN</a:t>
                      </a:r>
                      <a:endParaRPr lang="es-CO" sz="2400" dirty="0"/>
                    </a:p>
                  </a:txBody>
                  <a:tcPr/>
                </a:tc>
              </a:tr>
              <a:tr h="4865075"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Estrategias de Aprendizaje Significativo enfocado al aprender </a:t>
                      </a:r>
                      <a:r>
                        <a:rPr lang="es-CO" sz="2400" dirty="0" smtClean="0"/>
                        <a:t>haciendo</a:t>
                      </a:r>
                      <a:r>
                        <a:rPr lang="es-CO" sz="2400" baseline="0" dirty="0" smtClean="0"/>
                        <a:t> como: </a:t>
                      </a:r>
                    </a:p>
                    <a:p>
                      <a:endParaRPr lang="es-CO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2400" baseline="0" dirty="0" smtClean="0"/>
                        <a:t>Análisis de caso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2400" baseline="0" dirty="0" smtClean="0"/>
                        <a:t>Organizadores conceptuales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2400" baseline="0" dirty="0" smtClean="0"/>
                        <a:t>Organizadores gráficos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2400" baseline="0" dirty="0" smtClean="0"/>
                        <a:t>Analogías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2400" baseline="0" dirty="0" smtClean="0"/>
                        <a:t>Mapas y redes conceptuales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2400" baseline="0" dirty="0" smtClean="0"/>
                        <a:t>Pregunta dirigida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2400" baseline="0" dirty="0" smtClean="0"/>
                        <a:t>Señalizaciones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2400" baseline="0" dirty="0" smtClean="0"/>
                        <a:t>Ejemplificaciones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2400" baseline="0" dirty="0" smtClean="0"/>
                        <a:t>Resúmenes finales con información relevante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Es visto como un medio y no como un fin, como una</a:t>
                      </a:r>
                      <a:r>
                        <a:rPr lang="es-CO" sz="2400" baseline="0" dirty="0" smtClean="0"/>
                        <a:t> oportunidad de conocimiento y una estrategia para  observar el nivel de dominio y apropiación de los contenidos</a:t>
                      </a:r>
                      <a:r>
                        <a:rPr lang="es-CO" sz="2400" baseline="0" dirty="0" smtClean="0"/>
                        <a:t>.</a:t>
                      </a:r>
                    </a:p>
                    <a:p>
                      <a:endParaRPr lang="es-CO" sz="2400" baseline="0" dirty="0" smtClean="0"/>
                    </a:p>
                    <a:p>
                      <a:r>
                        <a:rPr lang="es-CO" sz="2400" baseline="0" dirty="0" smtClean="0"/>
                        <a:t>Importante la autoevaluación y la </a:t>
                      </a:r>
                      <a:r>
                        <a:rPr lang="es-CO" sz="2400" baseline="0" dirty="0" err="1" smtClean="0"/>
                        <a:t>coevaluación</a:t>
                      </a:r>
                      <a:r>
                        <a:rPr lang="es-CO" sz="2400" baseline="0" dirty="0" smtClean="0"/>
                        <a:t> más que la </a:t>
                      </a:r>
                      <a:r>
                        <a:rPr lang="es-CO" sz="2400" baseline="0" dirty="0" err="1" smtClean="0"/>
                        <a:t>heteroevaluación</a:t>
                      </a:r>
                      <a:r>
                        <a:rPr lang="es-CO" sz="2400" baseline="0" dirty="0" smtClean="0"/>
                        <a:t>. </a:t>
                      </a:r>
                      <a:endParaRPr lang="es-CO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No olviden…..</a:t>
            </a:r>
          </a:p>
        </p:txBody>
      </p:sp>
      <p:sp>
        <p:nvSpPr>
          <p:cNvPr id="2765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s-CO" smtClean="0">
                <a:solidFill>
                  <a:srgbClr val="002060"/>
                </a:solidFill>
              </a:rPr>
              <a:t>CONTINUA HACIENDO LO QUE HACES Y SEGUIRAS OBTENIENDO LOS MISMOS RESULTADOS…………..</a:t>
            </a:r>
          </a:p>
          <a:p>
            <a:pPr>
              <a:buFont typeface="Arial" charset="0"/>
              <a:buNone/>
            </a:pPr>
            <a:endParaRPr lang="es-CO" smtClean="0"/>
          </a:p>
          <a:p>
            <a:pPr>
              <a:buFont typeface="Arial" charset="0"/>
              <a:buNone/>
            </a:pPr>
            <a:endParaRPr lang="es-CO" smtClean="0"/>
          </a:p>
          <a:p>
            <a:pPr algn="ctr">
              <a:buFont typeface="Arial" charset="0"/>
              <a:buNone/>
            </a:pPr>
            <a:r>
              <a:rPr lang="es-CO" b="1" i="1" smtClean="0">
                <a:solidFill>
                  <a:srgbClr val="C00000"/>
                </a:solidFill>
              </a:rPr>
              <a:t>“DÍGAME Y OLVIDO, MUÉSTREME Y RECUERDO. INVOLÚCREME Y COMPRENDO”</a:t>
            </a:r>
            <a:r>
              <a:rPr lang="es-CO" b="1" smtClean="0">
                <a:solidFill>
                  <a:srgbClr val="C00000"/>
                </a:solidFill>
              </a:rPr>
              <a:t/>
            </a:r>
            <a:br>
              <a:rPr lang="es-CO" b="1" smtClean="0">
                <a:solidFill>
                  <a:srgbClr val="C00000"/>
                </a:solidFill>
              </a:rPr>
            </a:br>
            <a:r>
              <a:rPr lang="es-CO" b="1" smtClean="0">
                <a:solidFill>
                  <a:srgbClr val="C00000"/>
                </a:solidFill>
              </a:rPr>
              <a:t>Proverbio Chino.</a:t>
            </a:r>
          </a:p>
          <a:p>
            <a:endParaRPr lang="es-C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21 Grupo"/>
          <p:cNvGrpSpPr>
            <a:grpSpLocks/>
          </p:cNvGrpSpPr>
          <p:nvPr/>
        </p:nvGrpSpPr>
        <p:grpSpPr bwMode="auto">
          <a:xfrm>
            <a:off x="1285875" y="338138"/>
            <a:ext cx="7572375" cy="6305550"/>
            <a:chOff x="1331913" y="1714488"/>
            <a:chExt cx="6264275" cy="4091000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2771252" y="1714488"/>
              <a:ext cx="3872819" cy="4191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TENDENCIAS</a:t>
              </a: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331913" y="2781526"/>
              <a:ext cx="2377010" cy="11525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HETERO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ESTRUCTURANTE</a:t>
              </a: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5148262" y="2781526"/>
              <a:ext cx="2447926" cy="11525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AUTO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ESTRUCTURANTE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5219178" y="4436671"/>
              <a:ext cx="2377010" cy="11525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TOTALIZANTE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331913" y="4436671"/>
              <a:ext cx="2377010" cy="11525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INTER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ESTRUCTURANTE</a:t>
              </a: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3708923" y="3284147"/>
              <a:ext cx="1439339" cy="1944564"/>
            </a:xfrm>
            <a:custGeom>
              <a:avLst/>
              <a:gdLst>
                <a:gd name="T0" fmla="*/ 95981733 w 21600"/>
                <a:gd name="T1" fmla="*/ 87541877 h 21600"/>
                <a:gd name="T2" fmla="*/ 47990900 w 21600"/>
                <a:gd name="T3" fmla="*/ 175083664 h 21600"/>
                <a:gd name="T4" fmla="*/ 0 w 21600"/>
                <a:gd name="T5" fmla="*/ 87541877 h 21600"/>
                <a:gd name="T6" fmla="*/ 47990900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60 w 21600"/>
                <a:gd name="T13" fmla="*/ 8640 h 21600"/>
                <a:gd name="T14" fmla="*/ 19440 w 21600"/>
                <a:gd name="T15" fmla="*/ 129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>
                <a:latin typeface="Calibri" pitchFamily="34" charset="0"/>
                <a:cs typeface="+mn-cs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411417" y="2492107"/>
              <a:ext cx="4248413" cy="0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>
                <a:latin typeface="+mn-lt"/>
                <a:cs typeface="+mn-cs"/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4500822" y="2133681"/>
              <a:ext cx="0" cy="358426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>
                <a:latin typeface="+mn-lt"/>
                <a:cs typeface="+mn-cs"/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411417" y="2492107"/>
              <a:ext cx="0" cy="216292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>
                <a:latin typeface="+mn-lt"/>
                <a:cs typeface="+mn-cs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6659830" y="2492107"/>
              <a:ext cx="0" cy="216292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>
                <a:latin typeface="+mn-lt"/>
                <a:cs typeface="+mn-cs"/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2484960" y="5805488"/>
              <a:ext cx="4174870" cy="0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>
                <a:latin typeface="+mn-lt"/>
                <a:cs typeface="+mn-cs"/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484960" y="5589196"/>
              <a:ext cx="0" cy="216292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>
                <a:latin typeface="+mn-lt"/>
                <a:cs typeface="+mn-cs"/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6659830" y="5589196"/>
              <a:ext cx="0" cy="216292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>
                <a:latin typeface="+mn-lt"/>
                <a:cs typeface="+mn-cs"/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2484960" y="3934051"/>
              <a:ext cx="0" cy="502620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>
                <a:latin typeface="+mn-lt"/>
                <a:cs typeface="+mn-cs"/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6516684" y="3934051"/>
              <a:ext cx="0" cy="502620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30" name="Oval 18"/>
          <p:cNvSpPr>
            <a:spLocks noChangeArrowheads="1"/>
          </p:cNvSpPr>
          <p:nvPr/>
        </p:nvSpPr>
        <p:spPr bwMode="auto">
          <a:xfrm>
            <a:off x="2627313" y="5302250"/>
            <a:ext cx="3889375" cy="935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CO" dirty="0"/>
          </a:p>
        </p:txBody>
      </p:sp>
      <p:sp>
        <p:nvSpPr>
          <p:cNvPr id="90129" name="Oval 17"/>
          <p:cNvSpPr>
            <a:spLocks noChangeArrowheads="1"/>
          </p:cNvSpPr>
          <p:nvPr/>
        </p:nvSpPr>
        <p:spPr bwMode="auto">
          <a:xfrm>
            <a:off x="2627313" y="549275"/>
            <a:ext cx="3889375" cy="935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CO" dirty="0"/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2700338" y="692150"/>
            <a:ext cx="3744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CO" sz="2800" dirty="0">
                <a:solidFill>
                  <a:schemeClr val="tx2">
                    <a:lumMod val="50000"/>
                  </a:schemeClr>
                </a:solidFill>
              </a:rPr>
              <a:t>CONOCIMIENTO</a:t>
            </a:r>
            <a:endParaRPr lang="es-E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3059113" y="5502275"/>
            <a:ext cx="2952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CO" sz="2800" dirty="0">
                <a:solidFill>
                  <a:schemeClr val="tx2">
                    <a:lumMod val="50000"/>
                  </a:schemeClr>
                </a:solidFill>
              </a:rPr>
              <a:t>ESTUDIANTE</a:t>
            </a:r>
            <a:endParaRPr lang="es-E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0131" name="AutoShape 19"/>
          <p:cNvSpPr>
            <a:spLocks noChangeArrowheads="1"/>
          </p:cNvSpPr>
          <p:nvPr/>
        </p:nvSpPr>
        <p:spPr bwMode="auto">
          <a:xfrm>
            <a:off x="3060700" y="1989138"/>
            <a:ext cx="3024188" cy="2808287"/>
          </a:xfrm>
          <a:prstGeom prst="upDownArrowCallout">
            <a:avLst>
              <a:gd name="adj1" fmla="val 26922"/>
              <a:gd name="adj2" fmla="val 26922"/>
              <a:gd name="adj3" fmla="val 12500"/>
              <a:gd name="adj4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CO" dirty="0"/>
          </a:p>
        </p:txBody>
      </p:sp>
      <p:sp>
        <p:nvSpPr>
          <p:cNvPr id="9223" name="Text Box 20"/>
          <p:cNvSpPr txBox="1">
            <a:spLocks noChangeArrowheads="1"/>
          </p:cNvSpPr>
          <p:nvPr/>
        </p:nvSpPr>
        <p:spPr bwMode="auto">
          <a:xfrm>
            <a:off x="3203575" y="2708275"/>
            <a:ext cx="26638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3200">
                <a:solidFill>
                  <a:schemeClr val="bg1"/>
                </a:solidFill>
              </a:rPr>
              <a:t>DOCENTE</a:t>
            </a:r>
          </a:p>
          <a:p>
            <a:pPr algn="ctr">
              <a:spcBef>
                <a:spcPct val="50000"/>
              </a:spcBef>
            </a:pPr>
            <a:r>
              <a:rPr lang="es-CO" sz="3200">
                <a:solidFill>
                  <a:schemeClr val="bg1"/>
                </a:solidFill>
              </a:rPr>
              <a:t>Mediador</a:t>
            </a:r>
            <a:endParaRPr lang="es-ES" sz="3200">
              <a:solidFill>
                <a:schemeClr val="bg1"/>
              </a:solidFill>
            </a:endParaRPr>
          </a:p>
        </p:txBody>
      </p:sp>
      <p:sp>
        <p:nvSpPr>
          <p:cNvPr id="9224" name="Text Box 21"/>
          <p:cNvSpPr txBox="1">
            <a:spLocks noChangeArrowheads="1"/>
          </p:cNvSpPr>
          <p:nvPr/>
        </p:nvSpPr>
        <p:spPr bwMode="auto">
          <a:xfrm>
            <a:off x="539750" y="2997200"/>
            <a:ext cx="216058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s-CO" sz="2400">
                <a:solidFill>
                  <a:schemeClr val="hlink"/>
                </a:solidFill>
              </a:rPr>
              <a:t>Apropiación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s-CO" sz="2400">
                <a:solidFill>
                  <a:schemeClr val="hlink"/>
                </a:solidFill>
              </a:rPr>
              <a:t> y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s-CO" sz="2400">
                <a:solidFill>
                  <a:schemeClr val="hlink"/>
                </a:solidFill>
              </a:rPr>
              <a:t>Dominio</a:t>
            </a:r>
          </a:p>
        </p:txBody>
      </p:sp>
      <p:sp>
        <p:nvSpPr>
          <p:cNvPr id="9225" name="Text Box 23"/>
          <p:cNvSpPr txBox="1">
            <a:spLocks noChangeArrowheads="1"/>
          </p:cNvSpPr>
          <p:nvPr/>
        </p:nvSpPr>
        <p:spPr bwMode="auto">
          <a:xfrm>
            <a:off x="6588125" y="620713"/>
            <a:ext cx="26654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2500">
                <a:solidFill>
                  <a:srgbClr val="8374F2"/>
                </a:solidFill>
              </a:rPr>
              <a:t>Intencionalidad formativa</a:t>
            </a:r>
            <a:endParaRPr lang="es-ES" sz="2500">
              <a:solidFill>
                <a:srgbClr val="8374F2"/>
              </a:solidFill>
            </a:endParaRPr>
          </a:p>
        </p:txBody>
      </p:sp>
      <p:sp>
        <p:nvSpPr>
          <p:cNvPr id="9226" name="Text Box 24"/>
          <p:cNvSpPr txBox="1">
            <a:spLocks noChangeArrowheads="1"/>
          </p:cNvSpPr>
          <p:nvPr/>
        </p:nvSpPr>
        <p:spPr bwMode="auto">
          <a:xfrm>
            <a:off x="6804025" y="5548313"/>
            <a:ext cx="20875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2500">
                <a:solidFill>
                  <a:srgbClr val="8374F2"/>
                </a:solidFill>
              </a:rPr>
              <a:t>Perfil</a:t>
            </a:r>
            <a:endParaRPr lang="es-ES" sz="2500">
              <a:solidFill>
                <a:srgbClr val="8374F2"/>
              </a:solidFill>
            </a:endParaRP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6227763" y="3068638"/>
            <a:ext cx="2590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2500">
                <a:solidFill>
                  <a:srgbClr val="8374F2"/>
                </a:solidFill>
              </a:rPr>
              <a:t>PRACTICAS PEDAGÓGICAS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s-ES" sz="2800" dirty="0">
                <a:solidFill>
                  <a:schemeClr val="bg2"/>
                </a:solidFill>
              </a:rPr>
              <a:t>¿</a:t>
            </a:r>
            <a:r>
              <a:rPr lang="es-ES" sz="2800" dirty="0">
                <a:solidFill>
                  <a:schemeClr val="accent2">
                    <a:lumMod val="50000"/>
                  </a:schemeClr>
                </a:solidFill>
              </a:rPr>
              <a:t>Qué </a:t>
            </a:r>
            <a:r>
              <a:rPr lang="es-ES" sz="2800" dirty="0" smtClean="0">
                <a:solidFill>
                  <a:schemeClr val="accent2">
                    <a:lumMod val="50000"/>
                  </a:schemeClr>
                </a:solidFill>
              </a:rPr>
              <a:t>se pretende con la tendencia interestructurante acogida?</a:t>
            </a:r>
            <a:r>
              <a:rPr lang="es-ES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s-E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3275013" y="5516563"/>
            <a:ext cx="2665412" cy="3968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CO" sz="2000" dirty="0">
                <a:solidFill>
                  <a:srgbClr val="FFFFFF"/>
                </a:solidFill>
              </a:rPr>
              <a:t>Interestructurante</a:t>
            </a: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10246" name="Line 13"/>
          <p:cNvSpPr>
            <a:spLocks noChangeShapeType="1"/>
          </p:cNvSpPr>
          <p:nvPr/>
        </p:nvSpPr>
        <p:spPr bwMode="auto">
          <a:xfrm flipH="1">
            <a:off x="214281" y="1989138"/>
            <a:ext cx="4214843" cy="2154242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0247" name="Line 14"/>
          <p:cNvSpPr>
            <a:spLocks noChangeShapeType="1"/>
          </p:cNvSpPr>
          <p:nvPr/>
        </p:nvSpPr>
        <p:spPr bwMode="auto">
          <a:xfrm>
            <a:off x="4716462" y="1989138"/>
            <a:ext cx="4070379" cy="2511432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0249" name="Text Box 16"/>
          <p:cNvSpPr txBox="1">
            <a:spLocks noChangeArrowheads="1"/>
          </p:cNvSpPr>
          <p:nvPr/>
        </p:nvSpPr>
        <p:spPr bwMode="auto">
          <a:xfrm>
            <a:off x="1428728" y="3357562"/>
            <a:ext cx="585791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3200" dirty="0">
                <a:solidFill>
                  <a:srgbClr val="5541ED"/>
                </a:solidFill>
              </a:rPr>
              <a:t>Construcción y apropiación del </a:t>
            </a:r>
            <a:r>
              <a:rPr lang="es-CO" sz="3200" dirty="0" smtClean="0">
                <a:solidFill>
                  <a:srgbClr val="5541ED"/>
                </a:solidFill>
              </a:rPr>
              <a:t>conocimiento  desde una relación mediada entre el docente y el estudiante.</a:t>
            </a:r>
            <a:endParaRPr lang="es-ES" sz="3200" dirty="0">
              <a:solidFill>
                <a:srgbClr val="5541ED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63514" y="1785926"/>
            <a:ext cx="2665412" cy="3968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CO" sz="2000" dirty="0" smtClean="0">
                <a:solidFill>
                  <a:srgbClr val="FFFFFF"/>
                </a:solidFill>
              </a:rPr>
              <a:t>Proyecto de vida</a:t>
            </a: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000364" y="2714620"/>
            <a:ext cx="2665412" cy="70788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CO" sz="2000" dirty="0" smtClean="0">
                <a:solidFill>
                  <a:srgbClr val="FFFFFF"/>
                </a:solidFill>
              </a:rPr>
              <a:t>Democracia y valores humanos</a:t>
            </a: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049992" y="1714488"/>
            <a:ext cx="2665412" cy="70788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CO" sz="2000" dirty="0" smtClean="0">
                <a:solidFill>
                  <a:srgbClr val="FFFFFF"/>
                </a:solidFill>
              </a:rPr>
              <a:t>Educación </a:t>
            </a:r>
            <a:r>
              <a:rPr lang="es-CO" sz="2000" dirty="0" smtClean="0">
                <a:solidFill>
                  <a:srgbClr val="FFFFFF"/>
                </a:solidFill>
              </a:rPr>
              <a:t>Media Especializada</a:t>
            </a: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14282" y="2357430"/>
            <a:ext cx="2665412" cy="3968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CO" sz="2000" dirty="0" smtClean="0">
                <a:solidFill>
                  <a:srgbClr val="FFFFFF"/>
                </a:solidFill>
              </a:rPr>
              <a:t>Educación ambiental</a:t>
            </a:r>
            <a:endParaRPr lang="es-E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715250" cy="1371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ES" sz="2800" dirty="0">
                <a:solidFill>
                  <a:schemeClr val="accent3">
                    <a:lumMod val="50000"/>
                  </a:schemeClr>
                </a:solidFill>
              </a:rPr>
              <a:t>¿Qué papel desempeñan el docente, el  estudiante y el conocimiento dentro del proceso formativo? </a:t>
            </a:r>
            <a:endParaRPr lang="es-E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203575" y="5715016"/>
            <a:ext cx="3154375" cy="52322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CO" sz="2800" dirty="0">
                <a:solidFill>
                  <a:srgbClr val="FFFFFF"/>
                </a:solidFill>
              </a:rPr>
              <a:t>Interestructurante</a:t>
            </a:r>
            <a:endParaRPr lang="es-ES" sz="2800" dirty="0">
              <a:solidFill>
                <a:srgbClr val="FFFFFF"/>
              </a:solidFill>
            </a:endParaRPr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 flipH="1">
            <a:off x="142844" y="1500174"/>
            <a:ext cx="1643074" cy="1571636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>
            <a:off x="7500958" y="1500174"/>
            <a:ext cx="1428760" cy="1143008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grpSp>
        <p:nvGrpSpPr>
          <p:cNvPr id="11277" name="Group 19"/>
          <p:cNvGrpSpPr>
            <a:grpSpLocks/>
          </p:cNvGrpSpPr>
          <p:nvPr/>
        </p:nvGrpSpPr>
        <p:grpSpPr bwMode="auto">
          <a:xfrm>
            <a:off x="2000232" y="1571612"/>
            <a:ext cx="5000660" cy="1360495"/>
            <a:chOff x="476" y="1934"/>
            <a:chExt cx="1134" cy="362"/>
          </a:xfrm>
        </p:grpSpPr>
        <p:sp>
          <p:nvSpPr>
            <p:cNvPr id="111636" name="Oval 20"/>
            <p:cNvSpPr>
              <a:spLocks noChangeArrowheads="1"/>
            </p:cNvSpPr>
            <p:nvPr/>
          </p:nvSpPr>
          <p:spPr bwMode="auto">
            <a:xfrm>
              <a:off x="567" y="1934"/>
              <a:ext cx="964" cy="3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8627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 dirty="0"/>
            </a:p>
          </p:txBody>
        </p:sp>
        <p:sp>
          <p:nvSpPr>
            <p:cNvPr id="11290" name="Text Box 21"/>
            <p:cNvSpPr txBox="1">
              <a:spLocks noChangeArrowheads="1"/>
            </p:cNvSpPr>
            <p:nvPr/>
          </p:nvSpPr>
          <p:spPr bwMode="auto">
            <a:xfrm>
              <a:off x="476" y="1979"/>
              <a:ext cx="1134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sz="3200" dirty="0">
                  <a:solidFill>
                    <a:schemeClr val="bg1"/>
                  </a:solidFill>
                </a:rPr>
                <a:t>Conocimiento</a:t>
              </a:r>
            </a:p>
          </p:txBody>
        </p:sp>
      </p:grp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4932362" y="3071810"/>
            <a:ext cx="3783042" cy="237331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ES" sz="2400" dirty="0" smtClean="0">
                <a:solidFill>
                  <a:schemeClr val="bg1"/>
                </a:solidFill>
              </a:rPr>
              <a:t>Estudiante</a:t>
            </a:r>
          </a:p>
          <a:p>
            <a:pPr algn="ctr">
              <a:defRPr/>
            </a:pPr>
            <a:endParaRPr lang="es-ES" sz="24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ES" sz="2400" dirty="0" smtClean="0">
                <a:solidFill>
                  <a:schemeClr val="bg1"/>
                </a:solidFill>
              </a:rPr>
              <a:t>Participativo</a:t>
            </a:r>
          </a:p>
          <a:p>
            <a:pPr algn="ctr">
              <a:defRPr/>
            </a:pPr>
            <a:r>
              <a:rPr lang="es-ES" sz="2400" dirty="0" smtClean="0">
                <a:solidFill>
                  <a:schemeClr val="bg1"/>
                </a:solidFill>
              </a:rPr>
              <a:t>constructor</a:t>
            </a:r>
            <a:endParaRPr lang="es-ES" sz="24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endParaRPr lang="es-ES" sz="24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ES" sz="2400" dirty="0" smtClean="0">
                <a:solidFill>
                  <a:schemeClr val="bg1"/>
                </a:solidFill>
              </a:rPr>
              <a:t>Activo cognitivamente</a:t>
            </a:r>
          </a:p>
          <a:p>
            <a:pPr algn="ctr">
              <a:defRPr/>
            </a:pPr>
            <a:endParaRPr lang="es-ES" sz="2400" dirty="0"/>
          </a:p>
        </p:txBody>
      </p: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642910" y="3143248"/>
            <a:ext cx="3425853" cy="250033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ES" sz="2400" dirty="0" smtClean="0">
                <a:solidFill>
                  <a:schemeClr val="bg1"/>
                </a:solidFill>
              </a:rPr>
              <a:t>Docente</a:t>
            </a:r>
          </a:p>
          <a:p>
            <a:pPr algn="ctr">
              <a:defRPr/>
            </a:pPr>
            <a:endParaRPr lang="es-ES" sz="24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ES" sz="2400" dirty="0" smtClean="0">
                <a:solidFill>
                  <a:schemeClr val="bg1"/>
                </a:solidFill>
              </a:rPr>
              <a:t>Líder afectivo e instrumental.</a:t>
            </a:r>
          </a:p>
          <a:p>
            <a:pPr algn="ctr">
              <a:defRPr/>
            </a:pPr>
            <a:r>
              <a:rPr lang="es-ES" sz="2400" dirty="0" smtClean="0">
                <a:solidFill>
                  <a:schemeClr val="bg1"/>
                </a:solidFill>
              </a:rPr>
              <a:t>Directivo</a:t>
            </a:r>
          </a:p>
          <a:p>
            <a:pPr algn="ctr">
              <a:defRPr/>
            </a:pPr>
            <a:r>
              <a:rPr lang="es-ES" sz="2400" dirty="0" smtClean="0">
                <a:solidFill>
                  <a:schemeClr val="bg1"/>
                </a:solidFill>
              </a:rPr>
              <a:t>Mediador reflexivo</a:t>
            </a:r>
          </a:p>
          <a:p>
            <a:pPr algn="ctr">
              <a:defRPr/>
            </a:pPr>
            <a:endParaRPr lang="es-ES" sz="2400" dirty="0"/>
          </a:p>
        </p:txBody>
      </p:sp>
      <p:sp>
        <p:nvSpPr>
          <p:cNvPr id="11280" name="Line 27"/>
          <p:cNvSpPr>
            <a:spLocks noChangeShapeType="1"/>
          </p:cNvSpPr>
          <p:nvPr/>
        </p:nvSpPr>
        <p:spPr bwMode="auto">
          <a:xfrm>
            <a:off x="4140200" y="5229225"/>
            <a:ext cx="72072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1281" name="Line 29"/>
          <p:cNvSpPr>
            <a:spLocks noChangeShapeType="1"/>
          </p:cNvSpPr>
          <p:nvPr/>
        </p:nvSpPr>
        <p:spPr bwMode="auto">
          <a:xfrm flipV="1">
            <a:off x="4500563" y="3860800"/>
            <a:ext cx="0" cy="13684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715250" cy="9366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ES" sz="2800" dirty="0">
                <a:solidFill>
                  <a:schemeClr val="accent3">
                    <a:lumMod val="50000"/>
                  </a:schemeClr>
                </a:solidFill>
              </a:rPr>
              <a:t>¿Qué significan la enseñanza y el aprendizaje?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2214547" y="5429264"/>
            <a:ext cx="5000659" cy="52322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CO" sz="2800" dirty="0">
                <a:solidFill>
                  <a:srgbClr val="FFFFFF"/>
                </a:solidFill>
              </a:rPr>
              <a:t>Interestructurante</a:t>
            </a:r>
            <a:endParaRPr lang="es-ES" sz="2800" dirty="0">
              <a:solidFill>
                <a:srgbClr val="FFFFFF"/>
              </a:solidFill>
            </a:endParaRP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H="1">
            <a:off x="214282" y="1357298"/>
            <a:ext cx="1428760" cy="928694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7429520" y="1285860"/>
            <a:ext cx="1285884" cy="1000132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2297" name="Text Box 31"/>
          <p:cNvSpPr txBox="1">
            <a:spLocks noChangeArrowheads="1"/>
          </p:cNvSpPr>
          <p:nvPr/>
        </p:nvSpPr>
        <p:spPr bwMode="auto">
          <a:xfrm>
            <a:off x="714348" y="1142984"/>
            <a:ext cx="778674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3200" dirty="0">
                <a:solidFill>
                  <a:srgbClr val="5541ED"/>
                </a:solidFill>
              </a:rPr>
              <a:t>Aprendizaje mediado, reflexivo, </a:t>
            </a:r>
            <a:r>
              <a:rPr lang="es-CO" sz="3200" dirty="0" smtClean="0">
                <a:solidFill>
                  <a:srgbClr val="5541ED"/>
                </a:solidFill>
              </a:rPr>
              <a:t>significativo. Utiliza organizadores mentales </a:t>
            </a:r>
            <a:r>
              <a:rPr lang="es-CO" sz="3200" dirty="0" smtClean="0">
                <a:solidFill>
                  <a:srgbClr val="5541ED"/>
                </a:solidFill>
              </a:rPr>
              <a:t> como cuadros, mapas conceptuales y diagramas que </a:t>
            </a:r>
            <a:r>
              <a:rPr lang="es-CO" sz="3200" dirty="0" smtClean="0">
                <a:solidFill>
                  <a:srgbClr val="5541ED"/>
                </a:solidFill>
              </a:rPr>
              <a:t>impacten la estructura de pensamiento del </a:t>
            </a:r>
            <a:r>
              <a:rPr lang="es-CO" sz="3200" dirty="0" smtClean="0">
                <a:solidFill>
                  <a:srgbClr val="5541ED"/>
                </a:solidFill>
              </a:rPr>
              <a:t>estudiante y le ayudan a organizar y almacenar la información de manera significativa.</a:t>
            </a:r>
            <a:endParaRPr lang="es-ES" sz="3200" dirty="0">
              <a:solidFill>
                <a:srgbClr val="5541E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715250" cy="9366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ES" sz="2800" dirty="0">
                <a:solidFill>
                  <a:schemeClr val="accent3">
                    <a:lumMod val="50000"/>
                  </a:schemeClr>
                </a:solidFill>
              </a:rPr>
              <a:t>¿Cuál debe ser la construcción metodológica más apropiada para propiciar la formación? 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2928926" y="5214950"/>
            <a:ext cx="3857642" cy="52322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CO" sz="2800" dirty="0">
                <a:solidFill>
                  <a:srgbClr val="FFFFFF"/>
                </a:solidFill>
              </a:rPr>
              <a:t>Interestructurante</a:t>
            </a:r>
            <a:endParaRPr lang="es-ES" sz="2800" dirty="0">
              <a:solidFill>
                <a:srgbClr val="FFFFFF"/>
              </a:solidFill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0" y="1285860"/>
            <a:ext cx="2857488" cy="178595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6072198" y="1357298"/>
            <a:ext cx="2857520" cy="1714512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143108" y="2000240"/>
            <a:ext cx="478634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3200" dirty="0">
                <a:solidFill>
                  <a:srgbClr val="5541ED"/>
                </a:solidFill>
              </a:rPr>
              <a:t>Exposición reflexiva, método socrático, aprendizaje colaborativo, Experimentación, </a:t>
            </a:r>
            <a:r>
              <a:rPr lang="es-CO" sz="3200" dirty="0" smtClean="0">
                <a:solidFill>
                  <a:srgbClr val="5541ED"/>
                </a:solidFill>
              </a:rPr>
              <a:t>Indagación, pedagogía crítica.</a:t>
            </a:r>
            <a:endParaRPr lang="es-ES" sz="3200" dirty="0">
              <a:solidFill>
                <a:srgbClr val="5541E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715250" cy="936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s-ES" sz="2800" dirty="0">
                <a:solidFill>
                  <a:schemeClr val="accent3">
                    <a:lumMod val="50000"/>
                  </a:schemeClr>
                </a:solidFill>
              </a:rPr>
              <a:t>¿Cuál es el sentido de la evaluación de los aprendizajes </a:t>
            </a:r>
            <a:r>
              <a:rPr lang="es-ES" sz="2800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es-E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643043" y="5661025"/>
            <a:ext cx="5286412" cy="52322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CO" sz="2800" dirty="0">
                <a:solidFill>
                  <a:srgbClr val="FFFFFF"/>
                </a:solidFill>
              </a:rPr>
              <a:t>Interestructurante</a:t>
            </a:r>
            <a:endParaRPr lang="es-ES" sz="2800" dirty="0">
              <a:solidFill>
                <a:srgbClr val="FFFFFF"/>
              </a:solidFill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0" y="1357298"/>
            <a:ext cx="2143108" cy="1000132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858048" y="1500174"/>
            <a:ext cx="1928794" cy="107157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214414" y="1995438"/>
            <a:ext cx="621510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3600" dirty="0">
                <a:solidFill>
                  <a:srgbClr val="5541ED"/>
                </a:solidFill>
              </a:rPr>
              <a:t>Oportunidad de aprendizaje. Evalúa </a:t>
            </a:r>
            <a:r>
              <a:rPr lang="es-CO" sz="3600" dirty="0" smtClean="0">
                <a:solidFill>
                  <a:srgbClr val="5541ED"/>
                </a:solidFill>
              </a:rPr>
              <a:t>dominio,  apropiación y aplicación del conocimiento en la solución de problemas reales del contexto.</a:t>
            </a:r>
            <a:endParaRPr lang="es-ES" sz="3600" dirty="0">
              <a:solidFill>
                <a:srgbClr val="5541E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Modelo Pedagógico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s-CO" dirty="0" smtClean="0"/>
              <a:t>El colegio El Jazmín está inmerso en la Teoría Constructivista específicamente en el </a:t>
            </a:r>
            <a:r>
              <a:rPr lang="es-CO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Modelo Constructivista Integrado</a:t>
            </a:r>
            <a:r>
              <a:rPr lang="es-CO" dirty="0" smtClean="0"/>
              <a:t> , que tiene como objetivo principal la participación de los estudiantes en la construcción, diseño y finalidad de los procesos de Aprendizaje.</a:t>
            </a:r>
          </a:p>
          <a:p>
            <a:pPr algn="just">
              <a:defRPr/>
            </a:pPr>
            <a:r>
              <a:rPr lang="es-CO" dirty="0" smtClean="0"/>
              <a:t>Se centra en el postulado de </a:t>
            </a:r>
            <a:r>
              <a:rPr lang="es-CO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“Aprender Haciendo”</a:t>
            </a:r>
            <a:r>
              <a:rPr lang="es-CO" dirty="0" smtClean="0"/>
              <a:t> y en </a:t>
            </a:r>
            <a:r>
              <a:rPr lang="es-CO" dirty="0" smtClean="0"/>
              <a:t>la </a:t>
            </a:r>
            <a:r>
              <a:rPr lang="es-CO" dirty="0" smtClean="0"/>
              <a:t>búsqueda de Aprendizajes Significativos para los estudiantes.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691</Words>
  <Application>Microsoft Office PowerPoint</Application>
  <PresentationFormat>Presentación en pantalla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¿Qué se pretende con la tendencia interestructurante acogida? </vt:lpstr>
      <vt:lpstr>¿Qué papel desempeñan el docente, el  estudiante y el conocimiento dentro del proceso formativo? </vt:lpstr>
      <vt:lpstr>¿Qué significan la enseñanza y el aprendizaje?</vt:lpstr>
      <vt:lpstr>¿Cuál debe ser la construcción metodológica más apropiada para propiciar la formación? </vt:lpstr>
      <vt:lpstr>¿Cuál es el sentido de la evaluación de los aprendizajes ? </vt:lpstr>
      <vt:lpstr>Modelo Pedagógico</vt:lpstr>
      <vt:lpstr>Modelo Pedagógico Constructivista Integrado  </vt:lpstr>
      <vt:lpstr>Modelo Pedagógico Constructivista Integrado  </vt:lpstr>
      <vt:lpstr>Diapositiva 12</vt:lpstr>
      <vt:lpstr>Diapositiva 13</vt:lpstr>
      <vt:lpstr>No olviden…..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Liced Angelica</dc:creator>
  <cp:lastModifiedBy>mercedes</cp:lastModifiedBy>
  <cp:revision>50</cp:revision>
  <dcterms:created xsi:type="dcterms:W3CDTF">2009-09-16T07:41:09Z</dcterms:created>
  <dcterms:modified xsi:type="dcterms:W3CDTF">2012-01-15T20:45:46Z</dcterms:modified>
</cp:coreProperties>
</file>