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2" r:id="rId2"/>
    <p:sldId id="413" r:id="rId3"/>
    <p:sldId id="414" r:id="rId4"/>
    <p:sldId id="415" r:id="rId5"/>
    <p:sldId id="416" r:id="rId6"/>
    <p:sldId id="417" r:id="rId7"/>
    <p:sldId id="418" r:id="rId8"/>
    <p:sldId id="419" r:id="rId9"/>
    <p:sldId id="420" r:id="rId10"/>
    <p:sldId id="421" r:id="rId11"/>
    <p:sldId id="411" r:id="rId12"/>
    <p:sldId id="386" r:id="rId13"/>
    <p:sldId id="260" r:id="rId14"/>
    <p:sldId id="385" r:id="rId15"/>
    <p:sldId id="379" r:id="rId16"/>
    <p:sldId id="410" r:id="rId17"/>
    <p:sldId id="409" r:id="rId18"/>
    <p:sldId id="408" r:id="rId19"/>
    <p:sldId id="365" r:id="rId20"/>
    <p:sldId id="388" r:id="rId21"/>
    <p:sldId id="340" r:id="rId22"/>
    <p:sldId id="392"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01" autoAdjust="0"/>
    <p:restoredTop sz="94624" autoAdjust="0"/>
  </p:normalViewPr>
  <p:slideViewPr>
    <p:cSldViewPr>
      <p:cViewPr>
        <p:scale>
          <a:sx n="66" d="100"/>
          <a:sy n="66" d="100"/>
        </p:scale>
        <p:origin x="-1248"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F0173A0-2C37-4D2D-99FB-6D2FD5EC818E}" type="datetimeFigureOut">
              <a:rPr lang="es-CO"/>
              <a:pPr>
                <a:defRPr/>
              </a:pPr>
              <a:t>21/06/2012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CO"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O"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C9CB02E-6275-4192-879C-E4587D14B621}" type="slidenum">
              <a:rPr lang="es-CO"/>
              <a:pPr>
                <a:defRPr/>
              </a:pPr>
              <a:t>‹Nº›</a:t>
            </a:fld>
            <a:endParaRPr lang="es-CO"/>
          </a:p>
        </p:txBody>
      </p:sp>
    </p:spTree>
    <p:extLst>
      <p:ext uri="{BB962C8B-B14F-4D97-AF65-F5344CB8AC3E}">
        <p14:creationId xmlns:p14="http://schemas.microsoft.com/office/powerpoint/2010/main" val="449051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DAC95A-EB74-4FE2-876C-BB6A1CAFE260}" type="slidenum">
              <a:rPr lang="es-ES_tradnl"/>
              <a:pPr/>
              <a:t>1</a:t>
            </a:fld>
            <a:endParaRPr lang="es-ES_tradnl"/>
          </a:p>
        </p:txBody>
      </p:sp>
      <p:sp>
        <p:nvSpPr>
          <p:cNvPr id="14338" name="Rectangle 2"/>
          <p:cNvSpPr>
            <a:spLocks noGrp="1" noRot="1" noChangeAspect="1" noChangeArrowheads="1" noTextEdit="1"/>
          </p:cNvSpPr>
          <p:nvPr>
            <p:ph type="sldImg"/>
          </p:nvPr>
        </p:nvSpPr>
        <p:spPr>
          <a:ln w="12700" cap="flat"/>
        </p:spPr>
      </p:sp>
      <p:sp>
        <p:nvSpPr>
          <p:cNvPr id="14339" name="Rectangle 3"/>
          <p:cNvSpPr>
            <a:spLocks noGrp="1" noChangeArrowheads="1"/>
          </p:cNvSpPr>
          <p:nvPr>
            <p:ph type="body" idx="1"/>
          </p:nvPr>
        </p:nvSpPr>
        <p:spPr>
          <a:ln/>
        </p:spPr>
        <p:txBody>
          <a:bodyPr lIns="92075" tIns="46038" rIns="92075" bIns="46038"/>
          <a:lstStyle/>
          <a:p>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78C846-82D7-4F13-8DFA-52E309544327}" type="slidenum">
              <a:rPr lang="es-ES_tradnl"/>
              <a:pPr/>
              <a:t>10</a:t>
            </a:fld>
            <a:endParaRPr lang="es-ES_tradnl"/>
          </a:p>
        </p:txBody>
      </p:sp>
      <p:sp>
        <p:nvSpPr>
          <p:cNvPr id="17410" name="Rectangle 2"/>
          <p:cNvSpPr>
            <a:spLocks noGrp="1" noRot="1" noChangeAspect="1" noChangeArrowheads="1" noTextEdit="1"/>
          </p:cNvSpPr>
          <p:nvPr>
            <p:ph type="sldImg"/>
          </p:nvPr>
        </p:nvSpPr>
        <p:spPr>
          <a:ln w="12700" cap="flat"/>
        </p:spPr>
      </p:sp>
      <p:sp>
        <p:nvSpPr>
          <p:cNvPr id="17411" name="Rectangle 3"/>
          <p:cNvSpPr>
            <a:spLocks noGrp="1" noChangeArrowheads="1"/>
          </p:cNvSpPr>
          <p:nvPr>
            <p:ph type="body" idx="1"/>
          </p:nvPr>
        </p:nvSpPr>
        <p:spPr>
          <a:ln/>
        </p:spPr>
        <p:txBody>
          <a:bodyPr lIns="92075" tIns="46038" rIns="92075" bIns="46038"/>
          <a:lstStyle/>
          <a:p>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3C97D1-CD14-466F-887E-641F3308FC80}" type="slidenum">
              <a:rPr lang="es-ES_tradnl"/>
              <a:pPr/>
              <a:t>2</a:t>
            </a:fld>
            <a:endParaRPr lang="es-ES_tradnl"/>
          </a:p>
        </p:txBody>
      </p:sp>
      <p:sp>
        <p:nvSpPr>
          <p:cNvPr id="21506" name="Rectangle 2"/>
          <p:cNvSpPr>
            <a:spLocks noGrp="1" noRot="1" noChangeAspect="1" noChangeArrowheads="1" noTextEdit="1"/>
          </p:cNvSpPr>
          <p:nvPr>
            <p:ph type="sldImg"/>
          </p:nvPr>
        </p:nvSpPr>
        <p:spPr>
          <a:ln w="12700" cap="flat"/>
        </p:spPr>
      </p:sp>
      <p:sp>
        <p:nvSpPr>
          <p:cNvPr id="21507" name="Rectangle 3"/>
          <p:cNvSpPr>
            <a:spLocks noGrp="1" noChangeArrowheads="1"/>
          </p:cNvSpPr>
          <p:nvPr>
            <p:ph type="body" idx="1"/>
          </p:nvPr>
        </p:nvSpPr>
        <p:spPr>
          <a:ln/>
        </p:spPr>
        <p:txBody>
          <a:bodyPr lIns="92075" tIns="46038" rIns="92075" bIns="46038"/>
          <a:lstStyle/>
          <a:p>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8D8104-31EB-4461-9AF6-BBE9A837E30E}" type="slidenum">
              <a:rPr lang="es-ES_tradnl"/>
              <a:pPr/>
              <a:t>3</a:t>
            </a:fld>
            <a:endParaRPr lang="es-ES_tradnl"/>
          </a:p>
        </p:txBody>
      </p:sp>
      <p:sp>
        <p:nvSpPr>
          <p:cNvPr id="23554" name="Rectangle 2"/>
          <p:cNvSpPr>
            <a:spLocks noGrp="1" noRot="1" noChangeAspect="1" noChangeArrowheads="1" noTextEdit="1"/>
          </p:cNvSpPr>
          <p:nvPr>
            <p:ph type="sldImg"/>
          </p:nvPr>
        </p:nvSpPr>
        <p:spPr>
          <a:ln w="12700" cap="flat"/>
        </p:spPr>
      </p:sp>
      <p:sp>
        <p:nvSpPr>
          <p:cNvPr id="23555" name="Rectangle 3"/>
          <p:cNvSpPr>
            <a:spLocks noGrp="1" noChangeArrowheads="1"/>
          </p:cNvSpPr>
          <p:nvPr>
            <p:ph type="body" idx="1"/>
          </p:nvPr>
        </p:nvSpPr>
        <p:spPr>
          <a:ln/>
        </p:spPr>
        <p:txBody>
          <a:bodyPr lIns="92075" tIns="46038" rIns="92075" bIns="46038"/>
          <a:lstStyle/>
          <a:p>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40D074-4061-4F1A-9C9E-17386B2D19FD}" type="slidenum">
              <a:rPr lang="es-ES_tradnl"/>
              <a:pPr/>
              <a:t>4</a:t>
            </a:fld>
            <a:endParaRPr lang="es-ES_tradnl"/>
          </a:p>
        </p:txBody>
      </p:sp>
      <p:sp>
        <p:nvSpPr>
          <p:cNvPr id="25602" name="Rectangle 2"/>
          <p:cNvSpPr>
            <a:spLocks noGrp="1" noRot="1" noChangeAspect="1" noChangeArrowheads="1" noTextEdit="1"/>
          </p:cNvSpPr>
          <p:nvPr>
            <p:ph type="sldImg"/>
          </p:nvPr>
        </p:nvSpPr>
        <p:spPr>
          <a:ln w="12700" cap="flat"/>
        </p:spPr>
      </p:sp>
      <p:sp>
        <p:nvSpPr>
          <p:cNvPr id="25603" name="Rectangle 3"/>
          <p:cNvSpPr>
            <a:spLocks noGrp="1" noChangeArrowheads="1"/>
          </p:cNvSpPr>
          <p:nvPr>
            <p:ph type="body" idx="1"/>
          </p:nvPr>
        </p:nvSpPr>
        <p:spPr>
          <a:ln/>
        </p:spPr>
        <p:txBody>
          <a:bodyPr lIns="92075" tIns="46038" rIns="92075" bIns="46038"/>
          <a:lstStyle/>
          <a:p>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B1E4A9-9F38-46A1-B2DC-94DEC86B7260}" type="slidenum">
              <a:rPr lang="es-ES_tradnl"/>
              <a:pPr/>
              <a:t>5</a:t>
            </a:fld>
            <a:endParaRPr lang="es-ES_tradnl"/>
          </a:p>
        </p:txBody>
      </p:sp>
      <p:sp>
        <p:nvSpPr>
          <p:cNvPr id="27650" name="Rectangle 2"/>
          <p:cNvSpPr>
            <a:spLocks noGrp="1" noRot="1" noChangeAspect="1" noChangeArrowheads="1" noTextEdit="1"/>
          </p:cNvSpPr>
          <p:nvPr>
            <p:ph type="sldImg"/>
          </p:nvPr>
        </p:nvSpPr>
        <p:spPr>
          <a:ln w="12700" cap="flat"/>
        </p:spPr>
      </p:sp>
      <p:sp>
        <p:nvSpPr>
          <p:cNvPr id="27651" name="Rectangle 3"/>
          <p:cNvSpPr>
            <a:spLocks noGrp="1" noChangeArrowheads="1"/>
          </p:cNvSpPr>
          <p:nvPr>
            <p:ph type="body" idx="1"/>
          </p:nvPr>
        </p:nvSpPr>
        <p:spPr>
          <a:ln/>
        </p:spPr>
        <p:txBody>
          <a:bodyPr lIns="92075" tIns="46038" rIns="92075" bIns="46038"/>
          <a:lstStyle/>
          <a:p>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B8A2D3-9213-4DDA-A371-84B33BB00555}" type="slidenum">
              <a:rPr lang="es-ES_tradnl"/>
              <a:pPr/>
              <a:t>6</a:t>
            </a:fld>
            <a:endParaRPr lang="es-ES_tradnl"/>
          </a:p>
        </p:txBody>
      </p:sp>
      <p:sp>
        <p:nvSpPr>
          <p:cNvPr id="29698" name="Rectangle 2"/>
          <p:cNvSpPr>
            <a:spLocks noGrp="1" noRot="1" noChangeAspect="1" noChangeArrowheads="1" noTextEdit="1"/>
          </p:cNvSpPr>
          <p:nvPr>
            <p:ph type="sldImg"/>
          </p:nvPr>
        </p:nvSpPr>
        <p:spPr>
          <a:ln w="12700" cap="flat"/>
        </p:spPr>
      </p:sp>
      <p:sp>
        <p:nvSpPr>
          <p:cNvPr id="29699" name="Rectangle 3"/>
          <p:cNvSpPr>
            <a:spLocks noGrp="1" noChangeArrowheads="1"/>
          </p:cNvSpPr>
          <p:nvPr>
            <p:ph type="body" idx="1"/>
          </p:nvPr>
        </p:nvSpPr>
        <p:spPr>
          <a:ln/>
        </p:spPr>
        <p:txBody>
          <a:bodyPr lIns="92075" tIns="46038" rIns="92075" bIns="46038"/>
          <a:lstStyle/>
          <a:p>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F7FBDD-5624-4105-9999-14F919369BCF}" type="slidenum">
              <a:rPr lang="es-ES_tradnl"/>
              <a:pPr/>
              <a:t>7</a:t>
            </a:fld>
            <a:endParaRPr lang="es-ES_tradnl"/>
          </a:p>
        </p:txBody>
      </p:sp>
      <p:sp>
        <p:nvSpPr>
          <p:cNvPr id="31746" name="Rectangle 2"/>
          <p:cNvSpPr>
            <a:spLocks noGrp="1" noRot="1" noChangeAspect="1" noChangeArrowheads="1" noTextEdit="1"/>
          </p:cNvSpPr>
          <p:nvPr>
            <p:ph type="sldImg"/>
          </p:nvPr>
        </p:nvSpPr>
        <p:spPr>
          <a:ln w="12700" cap="flat"/>
        </p:spPr>
      </p:sp>
      <p:sp>
        <p:nvSpPr>
          <p:cNvPr id="31747" name="Rectangle 3"/>
          <p:cNvSpPr>
            <a:spLocks noGrp="1" noChangeArrowheads="1"/>
          </p:cNvSpPr>
          <p:nvPr>
            <p:ph type="body" idx="1"/>
          </p:nvPr>
        </p:nvSpPr>
        <p:spPr>
          <a:ln/>
        </p:spPr>
        <p:txBody>
          <a:bodyPr lIns="92075" tIns="46038" rIns="92075" bIns="46038"/>
          <a:lstStyle/>
          <a:p>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10BC9-C06A-4FDD-8B4A-0EFA4C047286}" type="slidenum">
              <a:rPr lang="es-ES_tradnl"/>
              <a:pPr/>
              <a:t>8</a:t>
            </a:fld>
            <a:endParaRPr lang="es-ES_tradnl"/>
          </a:p>
        </p:txBody>
      </p:sp>
      <p:sp>
        <p:nvSpPr>
          <p:cNvPr id="33794" name="Rectangle 2"/>
          <p:cNvSpPr>
            <a:spLocks noGrp="1" noRot="1" noChangeAspect="1" noChangeArrowheads="1" noTextEdit="1"/>
          </p:cNvSpPr>
          <p:nvPr>
            <p:ph type="sldImg"/>
          </p:nvPr>
        </p:nvSpPr>
        <p:spPr>
          <a:ln w="12700" cap="flat"/>
        </p:spPr>
      </p:sp>
      <p:sp>
        <p:nvSpPr>
          <p:cNvPr id="33795" name="Rectangle 3"/>
          <p:cNvSpPr>
            <a:spLocks noGrp="1" noChangeArrowheads="1"/>
          </p:cNvSpPr>
          <p:nvPr>
            <p:ph type="body" idx="1"/>
          </p:nvPr>
        </p:nvSpPr>
        <p:spPr>
          <a:ln/>
        </p:spPr>
        <p:txBody>
          <a:bodyPr lIns="92075" tIns="46038" rIns="92075" bIns="46038"/>
          <a:lstStyle/>
          <a:p>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4E95C-BF42-4239-8FC1-421A53EEBA83}" type="slidenum">
              <a:rPr lang="es-ES_tradnl"/>
              <a:pPr/>
              <a:t>9</a:t>
            </a:fld>
            <a:endParaRPr lang="es-ES_tradnl"/>
          </a:p>
        </p:txBody>
      </p:sp>
      <p:sp>
        <p:nvSpPr>
          <p:cNvPr id="35842" name="Rectangle 2"/>
          <p:cNvSpPr>
            <a:spLocks noGrp="1" noRot="1" noChangeAspect="1" noChangeArrowheads="1" noTextEdit="1"/>
          </p:cNvSpPr>
          <p:nvPr>
            <p:ph type="sldImg"/>
          </p:nvPr>
        </p:nvSpPr>
        <p:spPr>
          <a:ln w="12700" cap="flat"/>
        </p:spPr>
      </p:sp>
      <p:sp>
        <p:nvSpPr>
          <p:cNvPr id="35843" name="Rectangle 3"/>
          <p:cNvSpPr>
            <a:spLocks noGrp="1" noChangeArrowheads="1"/>
          </p:cNvSpPr>
          <p:nvPr>
            <p:ph type="body" idx="1"/>
          </p:nvPr>
        </p:nvSpPr>
        <p:spPr>
          <a:ln/>
        </p:spPr>
        <p:txBody>
          <a:bodyPr lIns="92075" tIns="46038" rIns="92075" bIns="46038"/>
          <a:lstStyle/>
          <a:p>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A4560E0-9E09-43A1-AE58-4F428A7FEC10}"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E79E796-F689-4262-B0DB-474E825135D4}"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44908B2-E462-4DC9-8F51-2DDF375BA9B0}"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C5DFFF7-B8F1-46B8-AA01-AC17E372C297}"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2B56D66-10F5-4F71-B6A1-789CA400C036}"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5A34B17-D743-41BA-9BA3-A0132B14813F}"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DEBEF3CF-CF02-4234-A8F4-476F634BDC8B}"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C982D4A5-D787-42CF-A916-E3E1905B04D6}"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BBB44D30-6D52-4716-863B-F9902C3AFE3D}" type="slidenum">
              <a:rPr lang="es-ES"/>
              <a:pPr>
                <a:defRPr/>
              </a:pPr>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CA2F5CE4-224F-47A6-BFA8-B0DD5E4A5E99}"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CF98597-B51A-4C4C-8745-48B95B914FAB}"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EA25046-BFA9-47A1-9193-08B0CBFC459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colegioeljazmin@gmail.com" TargetMode="External"/><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rrowheads="1"/>
          </p:cNvPicPr>
          <p:nvPr/>
        </p:nvPicPr>
        <p:blipFill>
          <a:blip r:embed="rId3"/>
          <a:srcRect/>
          <a:stretch>
            <a:fillRect/>
          </a:stretch>
        </p:blipFill>
        <p:spPr bwMode="auto">
          <a:xfrm>
            <a:off x="0" y="0"/>
            <a:ext cx="9156700" cy="6870700"/>
          </a:xfrm>
          <a:prstGeom prst="rect">
            <a:avLst/>
          </a:prstGeom>
          <a:noFill/>
          <a:ln w="9525">
            <a:noFill/>
            <a:miter lim="800000"/>
            <a:headEnd/>
            <a:tailEnd/>
          </a:ln>
          <a:effectLst/>
        </p:spPr>
      </p:pic>
      <p:pic>
        <p:nvPicPr>
          <p:cNvPr id="13315" name="Picture 3"/>
          <p:cNvPicPr>
            <a:picLocks noChangeArrowheads="1"/>
          </p:cNvPicPr>
          <p:nvPr/>
        </p:nvPicPr>
        <p:blipFill>
          <a:blip r:embed="rId4"/>
          <a:srcRect/>
          <a:stretch>
            <a:fillRect/>
          </a:stretch>
        </p:blipFill>
        <p:spPr bwMode="auto">
          <a:xfrm>
            <a:off x="1066800" y="762000"/>
            <a:ext cx="7023100" cy="5346700"/>
          </a:xfrm>
          <a:prstGeom prst="rect">
            <a:avLst/>
          </a:prstGeom>
          <a:noFill/>
          <a:ln w="9525">
            <a:noFill/>
            <a:miter lim="800000"/>
            <a:headEnd/>
            <a:tailEnd/>
          </a:ln>
          <a:effectLst/>
        </p:spPr>
      </p:pic>
      <p:sp>
        <p:nvSpPr>
          <p:cNvPr id="13316" name="WordArt 4"/>
          <p:cNvSpPr>
            <a:spLocks noChangeArrowheads="1" noChangeShapeType="1" noTextEdit="1"/>
          </p:cNvSpPr>
          <p:nvPr/>
        </p:nvSpPr>
        <p:spPr bwMode="auto">
          <a:xfrm>
            <a:off x="1524000" y="3352800"/>
            <a:ext cx="6248400" cy="962025"/>
          </a:xfrm>
          <a:prstGeom prst="rect">
            <a:avLst/>
          </a:prstGeom>
        </p:spPr>
        <p:txBody>
          <a:bodyPr spcFirstLastPara="1" wrap="none" fromWordArt="1">
            <a:prstTxWarp prst="textArchUp">
              <a:avLst>
                <a:gd name="adj" fmla="val 10800000"/>
              </a:avLst>
            </a:prstTxWarp>
          </a:bodyPr>
          <a:lstStyle/>
          <a:p>
            <a:pPr algn="ctr"/>
            <a:r>
              <a:rPr lang="es-CO" sz="5400" kern="10">
                <a:ln w="9525">
                  <a:solidFill>
                    <a:srgbClr val="FFFF99"/>
                  </a:solidFill>
                  <a:round/>
                  <a:headEnd/>
                  <a:tailEnd/>
                </a:ln>
                <a:solidFill>
                  <a:srgbClr val="FFFF00"/>
                </a:solidFill>
                <a:latin typeface="Arial Black"/>
              </a:rPr>
              <a:t>EL TRIPLE FILTRO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500" fill="hold"/>
                                        <p:tgtEl>
                                          <p:spTgt spid="13316"/>
                                        </p:tgtEl>
                                        <p:attrNameLst>
                                          <p:attrName>ppt_w</p:attrName>
                                        </p:attrNameLst>
                                      </p:cBhvr>
                                      <p:tavLst>
                                        <p:tav tm="0">
                                          <p:val>
                                            <p:fltVal val="0"/>
                                          </p:val>
                                        </p:tav>
                                        <p:tav tm="100000">
                                          <p:val>
                                            <p:strVal val="#ppt_w"/>
                                          </p:val>
                                        </p:tav>
                                      </p:tavLst>
                                    </p:anim>
                                    <p:anim calcmode="lin" valueType="num">
                                      <p:cBhvr>
                                        <p:cTn id="8" dur="500" fill="hold"/>
                                        <p:tgtEl>
                                          <p:spTgt spid="13316"/>
                                        </p:tgtEl>
                                        <p:attrNameLst>
                                          <p:attrName>ppt_h</p:attrName>
                                        </p:attrNameLst>
                                      </p:cBhvr>
                                      <p:tavLst>
                                        <p:tav tm="0">
                                          <p:val>
                                            <p:fltVal val="0"/>
                                          </p:val>
                                        </p:tav>
                                        <p:tav tm="100000">
                                          <p:val>
                                            <p:strVal val="#ppt_h"/>
                                          </p:val>
                                        </p:tav>
                                      </p:tavLst>
                                    </p:anim>
                                    <p:anim calcmode="lin" valueType="num">
                                      <p:cBhvr>
                                        <p:cTn id="9" dur="500" fill="hold"/>
                                        <p:tgtEl>
                                          <p:spTgt spid="13316"/>
                                        </p:tgtEl>
                                        <p:attrNameLst>
                                          <p:attrName>ppt_x</p:attrName>
                                        </p:attrNameLst>
                                      </p:cBhvr>
                                      <p:tavLst>
                                        <p:tav tm="0">
                                          <p:val>
                                            <p:fltVal val="0.5"/>
                                          </p:val>
                                        </p:tav>
                                        <p:tav tm="100000">
                                          <p:val>
                                            <p:strVal val="#ppt_x"/>
                                          </p:val>
                                        </p:tav>
                                      </p:tavLst>
                                    </p:anim>
                                    <p:anim calcmode="lin" valueType="num">
                                      <p:cBhvr>
                                        <p:cTn id="10" dur="500" fill="hold"/>
                                        <p:tgtEl>
                                          <p:spTgt spid="133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rrowheads="1"/>
          </p:cNvPicPr>
          <p:nvPr/>
        </p:nvPicPr>
        <p:blipFill>
          <a:blip r:embed="rId3"/>
          <a:srcRect/>
          <a:stretch>
            <a:fillRect/>
          </a:stretch>
        </p:blipFill>
        <p:spPr bwMode="auto">
          <a:xfrm>
            <a:off x="0" y="0"/>
            <a:ext cx="9156700" cy="6870700"/>
          </a:xfrm>
          <a:prstGeom prst="rect">
            <a:avLst/>
          </a:prstGeom>
          <a:noFill/>
          <a:ln w="9525">
            <a:noFill/>
            <a:miter lim="800000"/>
            <a:headEnd/>
            <a:tailEnd/>
          </a:ln>
          <a:effectLst/>
        </p:spPr>
      </p:pic>
      <p:pic>
        <p:nvPicPr>
          <p:cNvPr id="16387" name="Picture 3"/>
          <p:cNvPicPr>
            <a:picLocks noChangeArrowheads="1"/>
          </p:cNvPicPr>
          <p:nvPr/>
        </p:nvPicPr>
        <p:blipFill>
          <a:blip r:embed="rId4"/>
          <a:srcRect/>
          <a:stretch>
            <a:fillRect/>
          </a:stretch>
        </p:blipFill>
        <p:spPr bwMode="auto">
          <a:xfrm>
            <a:off x="1066800" y="762000"/>
            <a:ext cx="6946900" cy="5253038"/>
          </a:xfrm>
          <a:prstGeom prst="rect">
            <a:avLst/>
          </a:prstGeom>
          <a:noFill/>
          <a:ln w="9525">
            <a:noFill/>
            <a:miter lim="800000"/>
            <a:headEnd/>
            <a:tailEnd/>
          </a:ln>
          <a:effectLst/>
        </p:spPr>
      </p:pic>
      <p:sp>
        <p:nvSpPr>
          <p:cNvPr id="16389" name="Rectangle 5"/>
          <p:cNvSpPr>
            <a:spLocks noChangeArrowheads="1"/>
          </p:cNvSpPr>
          <p:nvPr/>
        </p:nvSpPr>
        <p:spPr bwMode="auto">
          <a:xfrm>
            <a:off x="1447800" y="1219200"/>
            <a:ext cx="6400800" cy="4478338"/>
          </a:xfrm>
          <a:prstGeom prst="rect">
            <a:avLst/>
          </a:prstGeom>
          <a:noFill/>
          <a:ln w="9525">
            <a:noFill/>
            <a:miter lim="800000"/>
            <a:headEnd/>
            <a:tailEnd/>
          </a:ln>
          <a:effectLst/>
        </p:spPr>
        <p:txBody>
          <a:bodyPr>
            <a:spAutoFit/>
          </a:bodyPr>
          <a:lstStyle/>
          <a:p>
            <a:pPr algn="just"/>
            <a:r>
              <a:rPr lang="es-ES_tradnl" sz="3200">
                <a:solidFill>
                  <a:schemeClr val="bg1"/>
                </a:solidFill>
                <a:latin typeface="Times New Roman" pitchFamily="18" charset="0"/>
              </a:rPr>
              <a:t>Usa este triple filtro  cada vez que oigas comentarios sobre alguno de tus amig@s cercanos y queridos.</a:t>
            </a:r>
          </a:p>
          <a:p>
            <a:pPr algn="just"/>
            <a:endParaRPr lang="es-ES_tradnl" sz="3200">
              <a:solidFill>
                <a:schemeClr val="bg1"/>
              </a:solidFill>
              <a:latin typeface="Times New Roman" pitchFamily="18" charset="0"/>
            </a:endParaRPr>
          </a:p>
          <a:p>
            <a:pPr algn="just"/>
            <a:r>
              <a:rPr lang="es-ES_tradnl" sz="3200">
                <a:solidFill>
                  <a:schemeClr val="bg1"/>
                </a:solidFill>
                <a:latin typeface="Times New Roman" pitchFamily="18" charset="0"/>
              </a:rPr>
              <a:t>La amistad es algo invaluable, nunca pierdas a un amig@ por algún malentendido ó comentario</a:t>
            </a:r>
          </a:p>
          <a:p>
            <a:pPr algn="just"/>
            <a:r>
              <a:rPr lang="es-ES_tradnl" sz="3200">
                <a:solidFill>
                  <a:schemeClr val="bg1"/>
                </a:solidFill>
                <a:latin typeface="Times New Roman" pitchFamily="18" charset="0"/>
              </a:rPr>
              <a:t>sin fundamento.</a:t>
            </a:r>
          </a:p>
          <a:p>
            <a:pPr algn="just"/>
            <a:r>
              <a:rPr lang="es-ES_tradnl" sz="3200">
                <a:solidFill>
                  <a:schemeClr val="bg1"/>
                </a:solidFill>
                <a:latin typeface="Times New Roman" pitchFamily="18" charset="0"/>
              </a:rPr>
              <a:t>                                       Envíalo ...</a:t>
            </a:r>
            <a:endParaRPr lang="es-ES" sz="3200">
              <a:solidFill>
                <a:schemeClr val="bg1"/>
              </a:solidFill>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descr="ESCUDO JAZMIN 2006"/>
          <p:cNvPicPr>
            <a:picLocks noChangeAspect="1" noChangeArrowheads="1"/>
          </p:cNvPicPr>
          <p:nvPr/>
        </p:nvPicPr>
        <p:blipFill>
          <a:blip r:embed="rId2" cstate="print"/>
          <a:srcRect/>
          <a:stretch>
            <a:fillRect/>
          </a:stretch>
        </p:blipFill>
        <p:spPr bwMode="auto">
          <a:xfrm>
            <a:off x="682625" y="1357313"/>
            <a:ext cx="6389688" cy="4857750"/>
          </a:xfrm>
          <a:prstGeom prst="rect">
            <a:avLst/>
          </a:prstGeom>
          <a:noFill/>
          <a:ln w="76200" cmpd="tri">
            <a:pattFill prst="sphere">
              <a:fgClr>
                <a:srgbClr val="993300"/>
              </a:fgClr>
              <a:bgClr>
                <a:srgbClr val="FFFFFF"/>
              </a:bgClr>
            </a:pattFill>
            <a:miter lim="800000"/>
            <a:headEnd/>
            <a:tailEnd/>
          </a:ln>
        </p:spPr>
      </p:pic>
      <p:sp>
        <p:nvSpPr>
          <p:cNvPr id="2051" name="Rectangle 5"/>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2052" name="Picture 6" descr="INSTITUCIONAL AZU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 name="Text Box 4"/>
          <p:cNvSpPr txBox="1">
            <a:spLocks noChangeArrowheads="1"/>
          </p:cNvSpPr>
          <p:nvPr/>
        </p:nvSpPr>
        <p:spPr bwMode="auto">
          <a:xfrm>
            <a:off x="1928813" y="4214813"/>
            <a:ext cx="5113337" cy="1200150"/>
          </a:xfrm>
          <a:prstGeom prst="rect">
            <a:avLst/>
          </a:prstGeom>
          <a:noFill/>
          <a:ln w="9525">
            <a:noFill/>
            <a:miter lim="800000"/>
            <a:headEnd/>
            <a:tailEnd/>
          </a:ln>
          <a:effectLst/>
        </p:spPr>
        <p:txBody>
          <a:bodyPr>
            <a:spAutoFit/>
          </a:bodyPr>
          <a:lstStyle/>
          <a:p>
            <a:pPr algn="ctr">
              <a:defRPr/>
            </a:pPr>
            <a:r>
              <a:rPr lang="es-ES" sz="2400" b="1" dirty="0">
                <a:solidFill>
                  <a:schemeClr val="accent2"/>
                </a:solidFill>
                <a:effectLst>
                  <a:outerShdw blurRad="38100" dist="38100" dir="2700000" algn="tl">
                    <a:srgbClr val="C0C0C0"/>
                  </a:outerShdw>
                </a:effectLst>
              </a:rPr>
              <a:t>TERCERA SEMANA INSTITUCIONAL 2012</a:t>
            </a:r>
          </a:p>
          <a:p>
            <a:pPr algn="ctr">
              <a:defRPr/>
            </a:pPr>
            <a:r>
              <a:rPr lang="es-ES" sz="2400" b="1" dirty="0">
                <a:solidFill>
                  <a:schemeClr val="accent2"/>
                </a:solidFill>
                <a:effectLst>
                  <a:outerShdw blurRad="38100" dist="38100" dir="2700000" algn="tl">
                    <a:srgbClr val="C0C0C0"/>
                  </a:outerShdw>
                </a:effectLst>
              </a:rPr>
              <a:t>Junio 19 a 22</a:t>
            </a:r>
          </a:p>
        </p:txBody>
      </p:sp>
      <p:sp>
        <p:nvSpPr>
          <p:cNvPr id="5" name="Rectangle 6"/>
          <p:cNvSpPr>
            <a:spLocks noChangeArrowheads="1"/>
          </p:cNvSpPr>
          <p:nvPr/>
        </p:nvSpPr>
        <p:spPr bwMode="auto">
          <a:xfrm>
            <a:off x="179388" y="2500313"/>
            <a:ext cx="8856662" cy="1200150"/>
          </a:xfrm>
          <a:prstGeom prst="rect">
            <a:avLst/>
          </a:prstGeom>
          <a:noFill/>
          <a:ln w="57150" cmpd="thickThin">
            <a:noFill/>
            <a:miter lim="800000"/>
            <a:headEnd/>
            <a:tailEnd/>
          </a:ln>
        </p:spPr>
        <p:txBody>
          <a:bodyPr anchor="ctr">
            <a:spAutoFit/>
          </a:bodyPr>
          <a:lstStyle/>
          <a:p>
            <a:pPr algn="ctr">
              <a:defRPr/>
            </a:pPr>
            <a:r>
              <a:rPr lang="es-CO" sz="3600" dirty="0">
                <a:solidFill>
                  <a:schemeClr val="accent1">
                    <a:lumMod val="25000"/>
                  </a:schemeClr>
                </a:solidFill>
              </a:rPr>
              <a:t>“</a:t>
            </a:r>
            <a:r>
              <a:rPr lang="es-CO" sz="3600" dirty="0">
                <a:solidFill>
                  <a:schemeClr val="accent1">
                    <a:lumMod val="25000"/>
                  </a:schemeClr>
                </a:solidFill>
                <a:latin typeface="Script MT Bold" pitchFamily="66" charset="0"/>
              </a:rPr>
              <a:t>Construyendo con Tecnología y Convivencia Un Proyecto de Vida</a:t>
            </a:r>
            <a:r>
              <a:rPr lang="es-CO" sz="3600" dirty="0">
                <a:solidFill>
                  <a:schemeClr val="accent1">
                    <a:lumMod val="25000"/>
                  </a:schemeClr>
                </a:solidFill>
              </a:rPr>
              <a:t>”.</a:t>
            </a:r>
          </a:p>
        </p:txBody>
      </p:sp>
      <p:sp>
        <p:nvSpPr>
          <p:cNvPr id="2055" name="Rectangle 7"/>
          <p:cNvSpPr>
            <a:spLocks noChangeArrowheads="1"/>
          </p:cNvSpPr>
          <p:nvPr/>
        </p:nvSpPr>
        <p:spPr bwMode="auto">
          <a:xfrm>
            <a:off x="857250" y="830263"/>
            <a:ext cx="7143750" cy="1568450"/>
          </a:xfrm>
          <a:prstGeom prst="rect">
            <a:avLst/>
          </a:prstGeom>
          <a:noFill/>
          <a:ln w="57150" cmpd="thickThin">
            <a:solidFill>
              <a:srgbClr val="00CCFF"/>
            </a:solidFill>
            <a:miter lim="800000"/>
            <a:headEnd/>
            <a:tailEnd/>
          </a:ln>
        </p:spPr>
        <p:txBody>
          <a:bodyPr anchor="ctr">
            <a:spAutoFit/>
          </a:bodyPr>
          <a:lstStyle/>
          <a:p>
            <a:pPr algn="ctr"/>
            <a:r>
              <a:rPr lang="es-CO" sz="3200" b="1" dirty="0">
                <a:solidFill>
                  <a:schemeClr val="tx2"/>
                </a:solidFill>
                <a:latin typeface="Perpetua Titling MT" pitchFamily="18" charset="0"/>
              </a:rPr>
              <a:t>Renovación DEL PEI</a:t>
            </a:r>
          </a:p>
          <a:p>
            <a:pPr algn="ctr"/>
            <a:r>
              <a:rPr lang="es-CO" sz="3200" b="1" dirty="0">
                <a:solidFill>
                  <a:schemeClr val="tx2"/>
                </a:solidFill>
                <a:latin typeface="Perpetua Titling MT" pitchFamily="18" charset="0"/>
              </a:rPr>
              <a:t>PROCESO DE Consolidación  Y Construcción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descr="ESCUDO JAZMIN 2006"/>
          <p:cNvPicPr>
            <a:picLocks noChangeAspect="1" noChangeArrowheads="1"/>
          </p:cNvPicPr>
          <p:nvPr/>
        </p:nvPicPr>
        <p:blipFill>
          <a:blip r:embed="rId2" cstate="print"/>
          <a:srcRect/>
          <a:stretch>
            <a:fillRect/>
          </a:stretch>
        </p:blipFill>
        <p:spPr bwMode="auto">
          <a:xfrm>
            <a:off x="682625" y="1357313"/>
            <a:ext cx="6389688" cy="4857750"/>
          </a:xfrm>
          <a:prstGeom prst="rect">
            <a:avLst/>
          </a:prstGeom>
          <a:noFill/>
          <a:ln w="76200" cmpd="tri">
            <a:pattFill prst="sphere">
              <a:fgClr>
                <a:srgbClr val="993300"/>
              </a:fgClr>
              <a:bgClr>
                <a:srgbClr val="FFFFFF"/>
              </a:bgClr>
            </a:pattFill>
            <a:miter lim="800000"/>
            <a:headEnd/>
            <a:tailEnd/>
          </a:ln>
        </p:spPr>
      </p:pic>
      <p:sp>
        <p:nvSpPr>
          <p:cNvPr id="3075" name="Rectangle 5"/>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3076" name="Picture 6" descr="INSTITUCIONAL AZU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 name="Rectangle 6"/>
          <p:cNvSpPr>
            <a:spLocks noChangeArrowheads="1"/>
          </p:cNvSpPr>
          <p:nvPr/>
        </p:nvSpPr>
        <p:spPr bwMode="auto">
          <a:xfrm>
            <a:off x="0" y="85725"/>
            <a:ext cx="9144000" cy="1200150"/>
          </a:xfrm>
          <a:prstGeom prst="rect">
            <a:avLst/>
          </a:prstGeom>
          <a:noFill/>
          <a:ln w="57150" cmpd="thickThin">
            <a:noFill/>
            <a:miter lim="800000"/>
            <a:headEnd/>
            <a:tailEnd/>
          </a:ln>
        </p:spPr>
        <p:txBody>
          <a:bodyPr anchor="ctr">
            <a:spAutoFit/>
          </a:bodyPr>
          <a:lstStyle/>
          <a:p>
            <a:pPr algn="ctr">
              <a:defRPr/>
            </a:pPr>
            <a:r>
              <a:rPr lang="es-CO" sz="3600" dirty="0">
                <a:solidFill>
                  <a:schemeClr val="accent1">
                    <a:lumMod val="25000"/>
                  </a:schemeClr>
                </a:solidFill>
              </a:rPr>
              <a:t>“</a:t>
            </a:r>
            <a:r>
              <a:rPr lang="es-CO" sz="3600" dirty="0">
                <a:solidFill>
                  <a:schemeClr val="accent1">
                    <a:lumMod val="25000"/>
                  </a:schemeClr>
                </a:solidFill>
                <a:latin typeface="Script MT Bold" pitchFamily="66" charset="0"/>
              </a:rPr>
              <a:t>Construyendo con Tecnología y Convivencia Un Proyecto de Vida</a:t>
            </a:r>
            <a:r>
              <a:rPr lang="es-CO" sz="3600" dirty="0">
                <a:solidFill>
                  <a:schemeClr val="accent1">
                    <a:lumMod val="25000"/>
                  </a:schemeClr>
                </a:solidFill>
              </a:rPr>
              <a:t>”.</a:t>
            </a:r>
          </a:p>
        </p:txBody>
      </p:sp>
      <p:sp>
        <p:nvSpPr>
          <p:cNvPr id="2055" name="Rectangle 7"/>
          <p:cNvSpPr>
            <a:spLocks noChangeArrowheads="1"/>
          </p:cNvSpPr>
          <p:nvPr/>
        </p:nvSpPr>
        <p:spPr bwMode="auto">
          <a:xfrm>
            <a:off x="357188" y="1143000"/>
            <a:ext cx="8429625" cy="4524375"/>
          </a:xfrm>
          <a:prstGeom prst="rect">
            <a:avLst/>
          </a:prstGeom>
          <a:noFill/>
          <a:ln w="57150" cmpd="thickThin">
            <a:solidFill>
              <a:srgbClr val="00CCFF"/>
            </a:solidFill>
            <a:miter lim="800000"/>
            <a:headEnd/>
            <a:tailEnd/>
          </a:ln>
        </p:spPr>
        <p:txBody>
          <a:bodyPr anchor="ctr">
            <a:spAutoFit/>
          </a:bodyPr>
          <a:lstStyle/>
          <a:p>
            <a:pPr algn="ctr">
              <a:defRPr/>
            </a:pPr>
            <a:r>
              <a:rPr lang="es-CO" sz="2400" b="1" dirty="0">
                <a:solidFill>
                  <a:schemeClr val="tx2"/>
                </a:solidFill>
                <a:latin typeface="Perpetua Titling MT" pitchFamily="18" charset="0"/>
              </a:rPr>
              <a:t>PROPOSITO</a:t>
            </a:r>
          </a:p>
          <a:p>
            <a:pPr algn="ctr">
              <a:defRPr/>
            </a:pPr>
            <a:endParaRPr lang="es-CO" sz="2400" b="1" dirty="0">
              <a:solidFill>
                <a:schemeClr val="tx2"/>
              </a:solidFill>
              <a:latin typeface="Perpetua Titling MT" pitchFamily="18" charset="0"/>
            </a:endParaRPr>
          </a:p>
          <a:p>
            <a:pPr algn="just">
              <a:buFont typeface="Arial" pitchFamily="34" charset="0"/>
              <a:buChar char="•"/>
              <a:defRPr/>
            </a:pPr>
            <a:r>
              <a:rPr lang="es-CO" sz="2400" dirty="0">
                <a:solidFill>
                  <a:schemeClr val="tx2"/>
                </a:solidFill>
                <a:latin typeface="Perpetua Titling MT" pitchFamily="18" charset="0"/>
              </a:rPr>
              <a:t>C</a:t>
            </a:r>
            <a:r>
              <a:rPr lang="es-CO" sz="2400" dirty="0">
                <a:solidFill>
                  <a:schemeClr val="tx2"/>
                </a:solidFill>
                <a:latin typeface="+mn-lt"/>
              </a:rPr>
              <a:t>onsolidar de manera participativa los diferentes cambios y modificaciones que se han planteado en el trabajo de los 2 últimos años,  con miras a actualizar y reorganizar el PEI institucional  de acuerdo a lo dispuesto  por la ley 115 de 1994.  </a:t>
            </a:r>
          </a:p>
          <a:p>
            <a:pPr algn="just">
              <a:defRPr/>
            </a:pPr>
            <a:endParaRPr lang="es-CO" sz="2400" dirty="0">
              <a:solidFill>
                <a:schemeClr val="tx2"/>
              </a:solidFill>
              <a:latin typeface="+mn-lt"/>
            </a:endParaRPr>
          </a:p>
          <a:p>
            <a:pPr algn="just">
              <a:buFont typeface="Arial" pitchFamily="34" charset="0"/>
              <a:buChar char="•"/>
              <a:defRPr/>
            </a:pPr>
            <a:r>
              <a:rPr lang="es-CO" sz="2400" dirty="0">
                <a:solidFill>
                  <a:schemeClr val="tx2"/>
                </a:solidFill>
                <a:latin typeface="+mn-lt"/>
              </a:rPr>
              <a:t>Participar activamente en la construcción de los aspectos que aún están pendientes de elaborar para que  el nuevo PEI  tenga una estructura acorde  a lo que plantea la Ley 115 de 1994. </a:t>
            </a:r>
            <a:endParaRPr lang="es-CO" sz="2400" dirty="0">
              <a:solidFill>
                <a:schemeClr val="tx2"/>
              </a:solidFill>
              <a:latin typeface="Perpetua Titling MT"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4099"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pic>
      <p:sp>
        <p:nvSpPr>
          <p:cNvPr id="4" name="3 Rectángulo"/>
          <p:cNvSpPr/>
          <p:nvPr/>
        </p:nvSpPr>
        <p:spPr>
          <a:xfrm>
            <a:off x="357158" y="428605"/>
            <a:ext cx="8501122" cy="1200329"/>
          </a:xfrm>
          <a:prstGeom prst="rect">
            <a:avLst/>
          </a:prstGeom>
          <a:noFill/>
          <a:effectLst>
            <a:softEdge rad="31750"/>
          </a:effectLst>
        </p:spPr>
        <p:txBody>
          <a:bodyPr wrap="square">
            <a:spAutoFit/>
          </a:bodyPr>
          <a:lstStyle/>
          <a:p>
            <a:pPr algn="ctr">
              <a:defRPr/>
            </a:pPr>
            <a:r>
              <a:rPr lang="es-E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s-E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AREA DE </a:t>
            </a:r>
            <a:r>
              <a:rPr lang="es-E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GESTION COMUNIDAD Y CONVIVENCIA</a:t>
            </a:r>
            <a:endParaRPr lang="es-E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Rectangle 7"/>
          <p:cNvSpPr>
            <a:spLocks noChangeArrowheads="1"/>
          </p:cNvSpPr>
          <p:nvPr/>
        </p:nvSpPr>
        <p:spPr bwMode="auto">
          <a:xfrm>
            <a:off x="357157" y="2274838"/>
            <a:ext cx="8429625" cy="2308324"/>
          </a:xfrm>
          <a:prstGeom prst="rect">
            <a:avLst/>
          </a:prstGeom>
          <a:noFill/>
          <a:ln w="57150" cmpd="thickThin">
            <a:solidFill>
              <a:srgbClr val="00CCFF"/>
            </a:solidFill>
            <a:miter lim="800000"/>
            <a:headEnd/>
            <a:tailEnd/>
          </a:ln>
        </p:spPr>
        <p:txBody>
          <a:bodyPr anchor="ctr">
            <a:spAutoFit/>
          </a:bodyPr>
          <a:lstStyle/>
          <a:p>
            <a:pPr algn="ctr">
              <a:defRPr/>
            </a:pPr>
            <a:r>
              <a:rPr lang="es-CO" sz="3600" dirty="0" smtClean="0"/>
              <a:t>Se encarga de las relaciones de la Institución con la comunidad bajo una  perspectiva de inclusión  participación convivencia y  prevención de riesgo</a:t>
            </a:r>
            <a:r>
              <a:rPr lang="es-CO" sz="3200" dirty="0" smtClean="0"/>
              <a:t>s</a:t>
            </a:r>
            <a:endParaRPr lang="es-CO" sz="3200" b="1" dirty="0">
              <a:solidFill>
                <a:schemeClr val="tx2"/>
              </a:solidFill>
              <a:latin typeface="Perpetua Titling M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ESCUDO JAZMIN 2006"/>
          <p:cNvPicPr>
            <a:picLocks noChangeAspect="1" noChangeArrowheads="1"/>
          </p:cNvPicPr>
          <p:nvPr/>
        </p:nvPicPr>
        <p:blipFill>
          <a:blip r:embed="rId2" cstate="print"/>
          <a:srcRect/>
          <a:stretch>
            <a:fillRect/>
          </a:stretch>
        </p:blipFill>
        <p:spPr bwMode="auto">
          <a:xfrm>
            <a:off x="682625" y="1357313"/>
            <a:ext cx="6389688" cy="4857750"/>
          </a:xfrm>
          <a:prstGeom prst="rect">
            <a:avLst/>
          </a:prstGeom>
          <a:noFill/>
          <a:ln w="76200" cmpd="tri">
            <a:pattFill prst="sphere">
              <a:fgClr>
                <a:srgbClr val="993300"/>
              </a:fgClr>
              <a:bgClr>
                <a:srgbClr val="FFFFFF"/>
              </a:bgClr>
            </a:pattFill>
            <a:miter lim="800000"/>
            <a:headEnd/>
            <a:tailEnd/>
          </a:ln>
        </p:spPr>
      </p:pic>
      <p:sp>
        <p:nvSpPr>
          <p:cNvPr id="4099" name="Rectangle 5"/>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4100" name="Picture 6" descr="INSTITUCIONAL AZU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 name="Rectangle 6"/>
          <p:cNvSpPr>
            <a:spLocks noChangeArrowheads="1"/>
          </p:cNvSpPr>
          <p:nvPr/>
        </p:nvSpPr>
        <p:spPr bwMode="auto">
          <a:xfrm>
            <a:off x="0" y="85725"/>
            <a:ext cx="9144000" cy="1200150"/>
          </a:xfrm>
          <a:prstGeom prst="rect">
            <a:avLst/>
          </a:prstGeom>
          <a:noFill/>
          <a:ln w="57150" cmpd="thickThin">
            <a:noFill/>
            <a:miter lim="800000"/>
            <a:headEnd/>
            <a:tailEnd/>
          </a:ln>
        </p:spPr>
        <p:txBody>
          <a:bodyPr anchor="ctr">
            <a:spAutoFit/>
          </a:bodyPr>
          <a:lstStyle/>
          <a:p>
            <a:pPr algn="ctr">
              <a:defRPr/>
            </a:pPr>
            <a:r>
              <a:rPr lang="es-CO" sz="3600" dirty="0">
                <a:solidFill>
                  <a:schemeClr val="accent1">
                    <a:lumMod val="25000"/>
                  </a:schemeClr>
                </a:solidFill>
              </a:rPr>
              <a:t>“</a:t>
            </a:r>
            <a:r>
              <a:rPr lang="es-CO" sz="3600" dirty="0">
                <a:solidFill>
                  <a:schemeClr val="accent1">
                    <a:lumMod val="25000"/>
                  </a:schemeClr>
                </a:solidFill>
                <a:latin typeface="Script MT Bold" pitchFamily="66" charset="0"/>
              </a:rPr>
              <a:t>Construyendo con Tecnología y Convivencia Un Proyecto de Vida</a:t>
            </a:r>
            <a:r>
              <a:rPr lang="es-CO" sz="3600" dirty="0">
                <a:solidFill>
                  <a:schemeClr val="accent1">
                    <a:lumMod val="25000"/>
                  </a:schemeClr>
                </a:solidFill>
              </a:rPr>
              <a:t>”.</a:t>
            </a:r>
          </a:p>
        </p:txBody>
      </p:sp>
      <p:sp>
        <p:nvSpPr>
          <p:cNvPr id="8" name="Rectangle 7"/>
          <p:cNvSpPr>
            <a:spLocks noChangeArrowheads="1"/>
          </p:cNvSpPr>
          <p:nvPr/>
        </p:nvSpPr>
        <p:spPr bwMode="auto">
          <a:xfrm>
            <a:off x="509588" y="1643063"/>
            <a:ext cx="8429625" cy="3477875"/>
          </a:xfrm>
          <a:prstGeom prst="rect">
            <a:avLst/>
          </a:prstGeom>
          <a:noFill/>
          <a:ln w="57150" cmpd="thickThin">
            <a:solidFill>
              <a:srgbClr val="00CCFF"/>
            </a:solidFill>
            <a:miter lim="800000"/>
            <a:headEnd/>
            <a:tailEnd/>
          </a:ln>
        </p:spPr>
        <p:txBody>
          <a:bodyPr anchor="ctr">
            <a:spAutoFit/>
          </a:bodyPr>
          <a:lstStyle/>
          <a:p>
            <a:pPr algn="ctr">
              <a:defRPr/>
            </a:pPr>
            <a:r>
              <a:rPr lang="es-CO" sz="2800" b="1" dirty="0" smtClean="0">
                <a:solidFill>
                  <a:schemeClr val="tx2"/>
                </a:solidFill>
                <a:latin typeface="Perpetua Titling MT" pitchFamily="18" charset="0"/>
              </a:rPr>
              <a:t>OBJETIVO:</a:t>
            </a:r>
            <a:endParaRPr lang="es-CO" sz="2800" b="1" dirty="0">
              <a:solidFill>
                <a:schemeClr val="tx2"/>
              </a:solidFill>
              <a:latin typeface="Perpetua Titling MT" pitchFamily="18" charset="0"/>
            </a:endParaRPr>
          </a:p>
          <a:p>
            <a:pPr algn="just">
              <a:buFont typeface="Arial" pitchFamily="34" charset="0"/>
              <a:buChar char="•"/>
              <a:defRPr/>
            </a:pPr>
            <a:r>
              <a:rPr lang="es-CO" sz="3200" dirty="0" smtClean="0">
                <a:solidFill>
                  <a:schemeClr val="tx2"/>
                </a:solidFill>
              </a:rPr>
              <a:t>Construir y d</a:t>
            </a:r>
            <a:r>
              <a:rPr lang="es-CO" sz="3200" dirty="0" smtClean="0">
                <a:solidFill>
                  <a:schemeClr val="tx2"/>
                </a:solidFill>
                <a:latin typeface="+mn-lt"/>
              </a:rPr>
              <a:t>iseñar las </a:t>
            </a:r>
            <a:r>
              <a:rPr lang="es-CO" sz="3200" dirty="0" smtClean="0">
                <a:solidFill>
                  <a:schemeClr val="tx2"/>
                </a:solidFill>
              </a:rPr>
              <a:t>política y ejes conceptuales de la convivencia en la Institución. </a:t>
            </a:r>
          </a:p>
          <a:p>
            <a:pPr algn="just">
              <a:buFont typeface="Arial" pitchFamily="34" charset="0"/>
              <a:buChar char="•"/>
              <a:defRPr/>
            </a:pPr>
            <a:r>
              <a:rPr lang="es-CO" sz="3200" dirty="0" smtClean="0">
                <a:solidFill>
                  <a:schemeClr val="tx2"/>
                </a:solidFill>
                <a:latin typeface="+mn-lt"/>
              </a:rPr>
              <a:t>Elaborar un documento </a:t>
            </a:r>
            <a:r>
              <a:rPr lang="es-CO" sz="3200" dirty="0">
                <a:solidFill>
                  <a:schemeClr val="tx2"/>
                </a:solidFill>
                <a:latin typeface="+mn-lt"/>
              </a:rPr>
              <a:t>en cada uno de los grupos de </a:t>
            </a:r>
            <a:r>
              <a:rPr lang="es-CO" sz="3200" dirty="0" smtClean="0">
                <a:solidFill>
                  <a:schemeClr val="tx2"/>
                </a:solidFill>
                <a:latin typeface="+mn-lt"/>
              </a:rPr>
              <a:t>trab</a:t>
            </a:r>
            <a:r>
              <a:rPr lang="es-CO" sz="3200" b="1" dirty="0" smtClean="0">
                <a:latin typeface="+mn-lt"/>
              </a:rPr>
              <a:t>ajo</a:t>
            </a:r>
            <a:r>
              <a:rPr lang="es-CO" sz="3200" dirty="0" smtClean="0">
                <a:solidFill>
                  <a:schemeClr val="tx2"/>
                </a:solidFill>
                <a:latin typeface="+mn-lt"/>
              </a:rPr>
              <a:t> </a:t>
            </a:r>
            <a:endParaRPr lang="es-CO" sz="3200" dirty="0">
              <a:solidFill>
                <a:schemeClr val="tx2"/>
              </a:solidFill>
              <a:latin typeface="+mn-lt"/>
            </a:endParaRPr>
          </a:p>
          <a:p>
            <a:pPr algn="just">
              <a:defRPr/>
            </a:pPr>
            <a:endParaRPr lang="es-CO" sz="3200" dirty="0">
              <a:solidFill>
                <a:schemeClr val="tx2"/>
              </a:solidFill>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4099"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pic>
      <p:sp>
        <p:nvSpPr>
          <p:cNvPr id="4" name="3 Rectángulo"/>
          <p:cNvSpPr/>
          <p:nvPr/>
        </p:nvSpPr>
        <p:spPr>
          <a:xfrm>
            <a:off x="357158" y="214290"/>
            <a:ext cx="8501122" cy="461665"/>
          </a:xfrm>
          <a:prstGeom prst="rect">
            <a:avLst/>
          </a:prstGeom>
          <a:noFill/>
          <a:effectLst>
            <a:softEdge rad="31750"/>
          </a:effectLst>
        </p:spPr>
        <p:txBody>
          <a:bodyPr wrap="square">
            <a:spAutoFit/>
          </a:bodyPr>
          <a:lstStyle/>
          <a:p>
            <a:pPr algn="ctr">
              <a:defRPr/>
            </a:pPr>
            <a:r>
              <a:rPr lang="es-E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AREA DE GESTION COMUNIDAD Y CONVIVENCIA</a:t>
            </a:r>
            <a:endPar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7" name="6 Tabla"/>
          <p:cNvGraphicFramePr>
            <a:graphicFrameLocks noGrp="1"/>
          </p:cNvGraphicFramePr>
          <p:nvPr>
            <p:extLst>
              <p:ext uri="{D42A27DB-BD31-4B8C-83A1-F6EECF244321}">
                <p14:modId xmlns:p14="http://schemas.microsoft.com/office/powerpoint/2010/main" val="4249741251"/>
              </p:ext>
            </p:extLst>
          </p:nvPr>
        </p:nvGraphicFramePr>
        <p:xfrm>
          <a:off x="642910" y="1643051"/>
          <a:ext cx="8072494" cy="3675589"/>
        </p:xfrm>
        <a:graphic>
          <a:graphicData uri="http://schemas.openxmlformats.org/drawingml/2006/table">
            <a:tbl>
              <a:tblPr/>
              <a:tblGrid>
                <a:gridCol w="3818833"/>
                <a:gridCol w="4253661"/>
              </a:tblGrid>
              <a:tr h="458477">
                <a:tc>
                  <a:txBody>
                    <a:bodyPr/>
                    <a:lstStyle/>
                    <a:p>
                      <a:pPr algn="ctr">
                        <a:lnSpc>
                          <a:spcPct val="115000"/>
                        </a:lnSpc>
                        <a:spcAft>
                          <a:spcPts val="0"/>
                        </a:spcAft>
                      </a:pPr>
                      <a:r>
                        <a:rPr lang="es-CO" sz="2800" dirty="0">
                          <a:latin typeface="Calibri"/>
                          <a:ea typeface="Calibri"/>
                          <a:cs typeface="Times New Roman"/>
                        </a:rPr>
                        <a:t>PROCESO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35610" algn="ctr">
                        <a:lnSpc>
                          <a:spcPct val="115000"/>
                        </a:lnSpc>
                        <a:spcAft>
                          <a:spcPts val="0"/>
                        </a:spcAft>
                      </a:pPr>
                      <a:r>
                        <a:rPr lang="es-CO" sz="2800" b="1" dirty="0">
                          <a:latin typeface="Cambria"/>
                          <a:ea typeface="Calibri"/>
                          <a:cs typeface="Cambria"/>
                        </a:rPr>
                        <a:t>COMPONENTES</a:t>
                      </a:r>
                      <a:endParaRPr lang="es-CO"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4861">
                <a:tc>
                  <a:txBody>
                    <a:bodyPr/>
                    <a:lstStyle/>
                    <a:p>
                      <a:pPr marL="342900" lvl="0" indent="-342900" algn="just">
                        <a:lnSpc>
                          <a:spcPct val="115000"/>
                        </a:lnSpc>
                        <a:spcAft>
                          <a:spcPts val="0"/>
                        </a:spcAft>
                        <a:buFont typeface="+mj-lt"/>
                        <a:buAutoNum type="arabicPeriod"/>
                      </a:pPr>
                      <a:r>
                        <a:rPr lang="es-CO" sz="2000" b="1" dirty="0" smtClean="0">
                          <a:latin typeface="Cambria"/>
                          <a:ea typeface="Calibri"/>
                          <a:cs typeface="Cambria"/>
                        </a:rPr>
                        <a:t>INCLUSIÓN: </a:t>
                      </a:r>
                      <a:endParaRPr lang="es-CO" sz="2000" dirty="0" smtClean="0">
                        <a:latin typeface="Calibri"/>
                        <a:ea typeface="Calibri"/>
                        <a:cs typeface="Times New Roman"/>
                      </a:endParaRPr>
                    </a:p>
                    <a:p>
                      <a:pPr>
                        <a:lnSpc>
                          <a:spcPct val="115000"/>
                        </a:lnSpc>
                        <a:spcAft>
                          <a:spcPts val="0"/>
                        </a:spcAft>
                      </a:pPr>
                      <a:r>
                        <a:rPr lang="es-CO" sz="2000" dirty="0" smtClean="0">
                          <a:latin typeface="Cambria"/>
                          <a:ea typeface="Calibri"/>
                          <a:cs typeface="Cambria"/>
                        </a:rPr>
                        <a:t>Buscar </a:t>
                      </a:r>
                      <a:r>
                        <a:rPr lang="es-CO" sz="2000" dirty="0">
                          <a:latin typeface="Cambria"/>
                          <a:ea typeface="Calibri"/>
                          <a:cs typeface="Cambria"/>
                        </a:rPr>
                        <a:t>que todos los estudiantes</a:t>
                      </a:r>
                      <a:endParaRPr lang="es-CO" sz="2000" dirty="0">
                        <a:latin typeface="Calibri"/>
                        <a:ea typeface="Calibri"/>
                        <a:cs typeface="Times New Roman"/>
                      </a:endParaRPr>
                    </a:p>
                    <a:p>
                      <a:pPr>
                        <a:lnSpc>
                          <a:spcPct val="115000"/>
                        </a:lnSpc>
                        <a:spcAft>
                          <a:spcPts val="0"/>
                        </a:spcAft>
                      </a:pPr>
                      <a:r>
                        <a:rPr lang="es-CO" sz="2000" dirty="0">
                          <a:latin typeface="Cambria"/>
                          <a:ea typeface="Calibri"/>
                          <a:cs typeface="Cambria"/>
                        </a:rPr>
                        <a:t>independientemente</a:t>
                      </a:r>
                      <a:endParaRPr lang="es-CO" sz="2000" dirty="0">
                        <a:latin typeface="Calibri"/>
                        <a:ea typeface="Calibri"/>
                        <a:cs typeface="Times New Roman"/>
                      </a:endParaRPr>
                    </a:p>
                    <a:p>
                      <a:pPr>
                        <a:lnSpc>
                          <a:spcPct val="115000"/>
                        </a:lnSpc>
                        <a:spcAft>
                          <a:spcPts val="0"/>
                        </a:spcAft>
                      </a:pPr>
                      <a:r>
                        <a:rPr lang="es-CO" sz="2000" dirty="0">
                          <a:latin typeface="Cambria"/>
                          <a:ea typeface="Calibri"/>
                          <a:cs typeface="Cambria"/>
                        </a:rPr>
                        <a:t>de su situación</a:t>
                      </a:r>
                      <a:endParaRPr lang="es-CO" sz="2000" dirty="0">
                        <a:latin typeface="Calibri"/>
                        <a:ea typeface="Calibri"/>
                        <a:cs typeface="Times New Roman"/>
                      </a:endParaRPr>
                    </a:p>
                    <a:p>
                      <a:pPr>
                        <a:lnSpc>
                          <a:spcPct val="115000"/>
                        </a:lnSpc>
                        <a:spcAft>
                          <a:spcPts val="0"/>
                        </a:spcAft>
                      </a:pPr>
                      <a:r>
                        <a:rPr lang="es-CO" sz="2000" dirty="0">
                          <a:latin typeface="Cambria"/>
                          <a:ea typeface="Calibri"/>
                          <a:cs typeface="Cambria"/>
                        </a:rPr>
                        <a:t>personal, social y cultural</a:t>
                      </a:r>
                      <a:endParaRPr lang="es-CO" sz="2000" dirty="0">
                        <a:latin typeface="Calibri"/>
                        <a:ea typeface="Calibri"/>
                        <a:cs typeface="Times New Roman"/>
                      </a:endParaRPr>
                    </a:p>
                    <a:p>
                      <a:pPr>
                        <a:lnSpc>
                          <a:spcPct val="115000"/>
                        </a:lnSpc>
                        <a:spcAft>
                          <a:spcPts val="0"/>
                        </a:spcAft>
                      </a:pPr>
                      <a:r>
                        <a:rPr lang="es-CO" sz="2000" dirty="0">
                          <a:latin typeface="Cambria"/>
                          <a:ea typeface="Calibri"/>
                          <a:cs typeface="Cambria"/>
                        </a:rPr>
                        <a:t>reciban una atención</a:t>
                      </a:r>
                      <a:endParaRPr lang="es-CO" sz="2000" dirty="0">
                        <a:latin typeface="Calibri"/>
                        <a:ea typeface="Calibri"/>
                        <a:cs typeface="Times New Roman"/>
                      </a:endParaRPr>
                    </a:p>
                    <a:p>
                      <a:pPr>
                        <a:lnSpc>
                          <a:spcPct val="115000"/>
                        </a:lnSpc>
                        <a:spcAft>
                          <a:spcPts val="0"/>
                        </a:spcAft>
                      </a:pPr>
                      <a:r>
                        <a:rPr lang="es-CO" sz="2000" dirty="0">
                          <a:latin typeface="Cambria"/>
                          <a:ea typeface="Calibri"/>
                          <a:cs typeface="Cambria"/>
                        </a:rPr>
                        <a:t>apropiada y pertinente</a:t>
                      </a:r>
                      <a:endParaRPr lang="es-CO" sz="2000" dirty="0">
                        <a:latin typeface="Calibri"/>
                        <a:ea typeface="Calibri"/>
                        <a:cs typeface="Times New Roman"/>
                      </a:endParaRPr>
                    </a:p>
                    <a:p>
                      <a:pPr marL="21590" algn="just">
                        <a:lnSpc>
                          <a:spcPct val="115000"/>
                        </a:lnSpc>
                        <a:spcAft>
                          <a:spcPts val="0"/>
                        </a:spcAft>
                      </a:pPr>
                      <a:r>
                        <a:rPr lang="es-CO" sz="2000" dirty="0">
                          <a:latin typeface="Cambria"/>
                          <a:ea typeface="Calibri"/>
                          <a:cs typeface="Cambria"/>
                        </a:rPr>
                        <a:t>que responda a sus expectativas.</a:t>
                      </a:r>
                      <a:endParaRPr lang="es-CO"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Wingdings" pitchFamily="2" charset="2"/>
                        <a:buChar char="v"/>
                      </a:pPr>
                      <a:r>
                        <a:rPr lang="es-CO" sz="2000" dirty="0">
                          <a:solidFill>
                            <a:srgbClr val="000000"/>
                          </a:solidFill>
                          <a:latin typeface="Cambria"/>
                          <a:ea typeface="Calibri"/>
                          <a:cs typeface="Cambria"/>
                        </a:rPr>
                        <a:t>Necesidades educativas especiales.</a:t>
                      </a:r>
                      <a:endParaRPr lang="es-CO" sz="2000" dirty="0">
                        <a:latin typeface="Calibri"/>
                        <a:ea typeface="Calibri"/>
                        <a:cs typeface="Times New Roman"/>
                      </a:endParaRPr>
                    </a:p>
                    <a:p>
                      <a:pPr marL="342900" lvl="0" indent="-342900" algn="just">
                        <a:lnSpc>
                          <a:spcPct val="115000"/>
                        </a:lnSpc>
                        <a:spcAft>
                          <a:spcPts val="0"/>
                        </a:spcAft>
                        <a:buFont typeface="Wingdings" pitchFamily="2" charset="2"/>
                        <a:buChar char="v"/>
                      </a:pPr>
                      <a:r>
                        <a:rPr lang="es-CO" sz="2000" dirty="0">
                          <a:solidFill>
                            <a:srgbClr val="000000"/>
                          </a:solidFill>
                          <a:latin typeface="Cambria"/>
                          <a:ea typeface="Calibri"/>
                          <a:cs typeface="Cambria"/>
                        </a:rPr>
                        <a:t>Atención a grupos étnicos.</a:t>
                      </a:r>
                      <a:endParaRPr lang="es-CO" sz="2000" dirty="0">
                        <a:latin typeface="Calibri"/>
                        <a:ea typeface="Calibri"/>
                        <a:cs typeface="Times New Roman"/>
                      </a:endParaRPr>
                    </a:p>
                    <a:p>
                      <a:pPr marL="342900" lvl="0" indent="-342900" algn="just">
                        <a:lnSpc>
                          <a:spcPct val="115000"/>
                        </a:lnSpc>
                        <a:spcAft>
                          <a:spcPts val="0"/>
                        </a:spcAft>
                        <a:buFont typeface="Wingdings" pitchFamily="2" charset="2"/>
                        <a:buChar char="v"/>
                      </a:pPr>
                      <a:r>
                        <a:rPr lang="es-CO" sz="2000" dirty="0">
                          <a:solidFill>
                            <a:srgbClr val="000000"/>
                          </a:solidFill>
                          <a:latin typeface="Cambria"/>
                          <a:ea typeface="Calibri"/>
                          <a:cs typeface="Cambria"/>
                        </a:rPr>
                        <a:t>Equidad de género.</a:t>
                      </a:r>
                      <a:endParaRPr lang="es-CO" sz="2000" dirty="0">
                        <a:latin typeface="Calibri"/>
                        <a:ea typeface="Calibri"/>
                        <a:cs typeface="Times New Roman"/>
                      </a:endParaRPr>
                    </a:p>
                    <a:p>
                      <a:pPr marL="342900" lvl="0" indent="-342900" algn="just">
                        <a:lnSpc>
                          <a:spcPct val="115000"/>
                        </a:lnSpc>
                        <a:spcAft>
                          <a:spcPts val="0"/>
                        </a:spcAft>
                        <a:buFont typeface="Wingdings" pitchFamily="2" charset="2"/>
                        <a:buChar char="v"/>
                      </a:pPr>
                      <a:r>
                        <a:rPr lang="es-CO" sz="2000" dirty="0">
                          <a:solidFill>
                            <a:srgbClr val="000000"/>
                          </a:solidFill>
                          <a:latin typeface="Cambria"/>
                          <a:ea typeface="Calibri"/>
                          <a:cs typeface="Cambria"/>
                        </a:rPr>
                        <a:t>Culturas juveniles</a:t>
                      </a:r>
                      <a:endParaRPr lang="es-CO" sz="2000" dirty="0">
                        <a:latin typeface="Calibri"/>
                        <a:ea typeface="Calibri"/>
                        <a:cs typeface="Times New Roman"/>
                      </a:endParaRPr>
                    </a:p>
                    <a:p>
                      <a:pPr marL="342900" lvl="0" indent="-342900" algn="just">
                        <a:lnSpc>
                          <a:spcPct val="115000"/>
                        </a:lnSpc>
                        <a:spcAft>
                          <a:spcPts val="0"/>
                        </a:spcAft>
                        <a:buFont typeface="Wingdings" pitchFamily="2" charset="2"/>
                        <a:buChar char="v"/>
                      </a:pPr>
                      <a:r>
                        <a:rPr lang="es-CO" sz="2000" dirty="0">
                          <a:solidFill>
                            <a:srgbClr val="000000"/>
                          </a:solidFill>
                          <a:latin typeface="Cambria"/>
                          <a:ea typeface="Calibri"/>
                          <a:cs typeface="Cambria"/>
                        </a:rPr>
                        <a:t>Necesidades y expectativas de los estudiantes</a:t>
                      </a:r>
                      <a:endParaRPr lang="es-CO" sz="2000" dirty="0">
                        <a:latin typeface="Calibri"/>
                        <a:ea typeface="Calibri"/>
                        <a:cs typeface="Times New Roman"/>
                      </a:endParaRPr>
                    </a:p>
                    <a:p>
                      <a:pPr marL="342900" lvl="0" indent="-342900">
                        <a:lnSpc>
                          <a:spcPct val="115000"/>
                        </a:lnSpc>
                        <a:spcAft>
                          <a:spcPts val="0"/>
                        </a:spcAft>
                        <a:buFont typeface="Wingdings" pitchFamily="2" charset="2"/>
                        <a:buChar char="v"/>
                      </a:pPr>
                      <a:r>
                        <a:rPr lang="es-CO" sz="2000" dirty="0">
                          <a:solidFill>
                            <a:srgbClr val="000000"/>
                          </a:solidFill>
                          <a:latin typeface="Cambria"/>
                          <a:ea typeface="Calibri"/>
                          <a:cs typeface="Cambria"/>
                        </a:rPr>
                        <a:t> </a:t>
                      </a:r>
                      <a:r>
                        <a:rPr lang="es-ES_tradnl" sz="2000" dirty="0">
                          <a:solidFill>
                            <a:srgbClr val="000000"/>
                          </a:solidFill>
                          <a:latin typeface="Cambria"/>
                          <a:ea typeface="Calibri"/>
                          <a:cs typeface="Cambria"/>
                        </a:rPr>
                        <a:t>Fomentar el desarrollo del </a:t>
                      </a:r>
                      <a:r>
                        <a:rPr lang="es-ES_tradnl" sz="2000" b="1" dirty="0">
                          <a:solidFill>
                            <a:srgbClr val="000000"/>
                          </a:solidFill>
                          <a:latin typeface="Cambria"/>
                          <a:ea typeface="Calibri"/>
                          <a:cs typeface="Cambria"/>
                        </a:rPr>
                        <a:t>proyecto de vida</a:t>
                      </a:r>
                      <a:r>
                        <a:rPr lang="es-ES_tradnl" sz="2000" dirty="0">
                          <a:solidFill>
                            <a:srgbClr val="000000"/>
                          </a:solidFill>
                          <a:latin typeface="Cambria"/>
                          <a:ea typeface="Calibri"/>
                          <a:cs typeface="Cambria"/>
                        </a:rPr>
                        <a:t> </a:t>
                      </a:r>
                      <a:endParaRPr lang="es-CO"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4099"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pic>
      <p:sp>
        <p:nvSpPr>
          <p:cNvPr id="4" name="3 Rectángulo"/>
          <p:cNvSpPr/>
          <p:nvPr/>
        </p:nvSpPr>
        <p:spPr>
          <a:xfrm>
            <a:off x="357158" y="214290"/>
            <a:ext cx="8501122" cy="461665"/>
          </a:xfrm>
          <a:prstGeom prst="rect">
            <a:avLst/>
          </a:prstGeom>
          <a:noFill/>
          <a:effectLst>
            <a:softEdge rad="31750"/>
          </a:effectLst>
        </p:spPr>
        <p:txBody>
          <a:bodyPr wrap="square">
            <a:spAutoFit/>
          </a:bodyPr>
          <a:lstStyle/>
          <a:p>
            <a:pPr algn="ctr">
              <a:defRPr/>
            </a:pPr>
            <a:r>
              <a:rPr lang="es-E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AREA DE GESTION COMUNIDAD Y CONVIVENCIA</a:t>
            </a:r>
            <a:endPar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7" name="6 Tabla"/>
          <p:cNvGraphicFramePr>
            <a:graphicFrameLocks noGrp="1"/>
          </p:cNvGraphicFramePr>
          <p:nvPr>
            <p:extLst>
              <p:ext uri="{D42A27DB-BD31-4B8C-83A1-F6EECF244321}">
                <p14:modId xmlns:p14="http://schemas.microsoft.com/office/powerpoint/2010/main" val="3965406608"/>
              </p:ext>
            </p:extLst>
          </p:nvPr>
        </p:nvGraphicFramePr>
        <p:xfrm>
          <a:off x="642910" y="1643051"/>
          <a:ext cx="8072494" cy="3675589"/>
        </p:xfrm>
        <a:graphic>
          <a:graphicData uri="http://schemas.openxmlformats.org/drawingml/2006/table">
            <a:tbl>
              <a:tblPr/>
              <a:tblGrid>
                <a:gridCol w="4286280"/>
                <a:gridCol w="3786214"/>
              </a:tblGrid>
              <a:tr h="458477">
                <a:tc>
                  <a:txBody>
                    <a:bodyPr/>
                    <a:lstStyle/>
                    <a:p>
                      <a:pPr algn="ctr">
                        <a:lnSpc>
                          <a:spcPct val="115000"/>
                        </a:lnSpc>
                        <a:spcAft>
                          <a:spcPts val="0"/>
                        </a:spcAft>
                      </a:pPr>
                      <a:r>
                        <a:rPr lang="es-CO" sz="2800" dirty="0">
                          <a:latin typeface="Calibri"/>
                          <a:ea typeface="Calibri"/>
                          <a:cs typeface="Times New Roman"/>
                        </a:rPr>
                        <a:t>PROCESO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35610" algn="ctr">
                        <a:lnSpc>
                          <a:spcPct val="115000"/>
                        </a:lnSpc>
                        <a:spcAft>
                          <a:spcPts val="0"/>
                        </a:spcAft>
                      </a:pPr>
                      <a:r>
                        <a:rPr lang="es-CO" sz="2800" b="1" dirty="0">
                          <a:latin typeface="Cambria"/>
                          <a:ea typeface="Calibri"/>
                          <a:cs typeface="Cambria"/>
                        </a:rPr>
                        <a:t>COMPONENTES</a:t>
                      </a:r>
                      <a:endParaRPr lang="es-CO"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4861">
                <a:tc>
                  <a:txBody>
                    <a:bodyPr/>
                    <a:lstStyle/>
                    <a:p>
                      <a:pPr marL="111760" algn="just">
                        <a:lnSpc>
                          <a:spcPct val="115000"/>
                        </a:lnSpc>
                        <a:spcAft>
                          <a:spcPts val="0"/>
                        </a:spcAft>
                      </a:pPr>
                      <a:r>
                        <a:rPr lang="es-CO" sz="2000" kern="1200" dirty="0">
                          <a:solidFill>
                            <a:schemeClr val="tx1"/>
                          </a:solidFill>
                          <a:latin typeface="Cambria"/>
                          <a:ea typeface="Calibri"/>
                          <a:cs typeface="Cambria"/>
                        </a:rPr>
                        <a:t>2. </a:t>
                      </a:r>
                      <a:r>
                        <a:rPr lang="es-CO" sz="2000" b="1" kern="1200" dirty="0" smtClean="0">
                          <a:solidFill>
                            <a:schemeClr val="tx1"/>
                          </a:solidFill>
                          <a:latin typeface="Cambria"/>
                          <a:ea typeface="Calibri"/>
                          <a:cs typeface="Cambria"/>
                        </a:rPr>
                        <a:t>PROYECCIÓN A LA COMUNIDAD</a:t>
                      </a:r>
                      <a:r>
                        <a:rPr lang="es-CO" sz="2000" kern="1200" dirty="0" smtClean="0">
                          <a:solidFill>
                            <a:schemeClr val="tx1"/>
                          </a:solidFill>
                          <a:latin typeface="Cambria"/>
                          <a:ea typeface="Calibri"/>
                          <a:cs typeface="Cambria"/>
                        </a:rPr>
                        <a:t>:</a:t>
                      </a:r>
                    </a:p>
                    <a:p>
                      <a:pPr marL="111760" algn="just">
                        <a:lnSpc>
                          <a:spcPct val="115000"/>
                        </a:lnSpc>
                        <a:spcAft>
                          <a:spcPts val="0"/>
                        </a:spcAft>
                      </a:pPr>
                      <a:r>
                        <a:rPr lang="es-CO" sz="2000" kern="1200" dirty="0" smtClean="0">
                          <a:solidFill>
                            <a:schemeClr val="tx1"/>
                          </a:solidFill>
                          <a:latin typeface="Cambria"/>
                          <a:ea typeface="Calibri"/>
                          <a:cs typeface="Cambria"/>
                        </a:rPr>
                        <a:t> </a:t>
                      </a:r>
                      <a:endParaRPr lang="es-CO" sz="2000" kern="1200" dirty="0">
                        <a:solidFill>
                          <a:schemeClr val="tx1"/>
                        </a:solidFill>
                        <a:latin typeface="Cambria"/>
                        <a:ea typeface="Calibri"/>
                        <a:cs typeface="Cambria"/>
                      </a:endParaRPr>
                    </a:p>
                    <a:p>
                      <a:pPr>
                        <a:lnSpc>
                          <a:spcPct val="115000"/>
                        </a:lnSpc>
                        <a:spcAft>
                          <a:spcPts val="0"/>
                        </a:spcAft>
                      </a:pPr>
                      <a:r>
                        <a:rPr lang="es-CO" sz="2000" kern="1200" dirty="0">
                          <a:solidFill>
                            <a:schemeClr val="tx1"/>
                          </a:solidFill>
                          <a:latin typeface="Cambria"/>
                          <a:ea typeface="Calibri"/>
                          <a:cs typeface="Cambria"/>
                        </a:rPr>
                        <a:t>Poner a disposición de la</a:t>
                      </a:r>
                    </a:p>
                    <a:p>
                      <a:pPr>
                        <a:lnSpc>
                          <a:spcPct val="115000"/>
                        </a:lnSpc>
                        <a:spcAft>
                          <a:spcPts val="0"/>
                        </a:spcAft>
                      </a:pPr>
                      <a:r>
                        <a:rPr lang="es-CO" sz="2000" kern="1200" dirty="0">
                          <a:solidFill>
                            <a:schemeClr val="tx1"/>
                          </a:solidFill>
                          <a:latin typeface="Cambria"/>
                          <a:ea typeface="Calibri"/>
                          <a:cs typeface="Cambria"/>
                        </a:rPr>
                        <a:t>comunidad educativa un</a:t>
                      </a:r>
                    </a:p>
                    <a:p>
                      <a:pPr>
                        <a:lnSpc>
                          <a:spcPct val="115000"/>
                        </a:lnSpc>
                        <a:spcAft>
                          <a:spcPts val="0"/>
                        </a:spcAft>
                      </a:pPr>
                      <a:r>
                        <a:rPr lang="es-CO" sz="2000" kern="1200" dirty="0">
                          <a:solidFill>
                            <a:schemeClr val="tx1"/>
                          </a:solidFill>
                          <a:latin typeface="Cambria"/>
                          <a:ea typeface="Calibri"/>
                          <a:cs typeface="Cambria"/>
                        </a:rPr>
                        <a:t>conjunto de servicios y estrategias </a:t>
                      </a:r>
                      <a:r>
                        <a:rPr lang="es-CO" sz="2000" kern="1200" dirty="0" smtClean="0">
                          <a:solidFill>
                            <a:schemeClr val="tx1"/>
                          </a:solidFill>
                          <a:latin typeface="Cambria"/>
                          <a:ea typeface="Calibri"/>
                          <a:cs typeface="Cambria"/>
                        </a:rPr>
                        <a:t>para   apoyar </a:t>
                      </a:r>
                      <a:r>
                        <a:rPr lang="es-CO" sz="2000" kern="1200" dirty="0">
                          <a:solidFill>
                            <a:schemeClr val="tx1"/>
                          </a:solidFill>
                          <a:latin typeface="Cambria"/>
                          <a:ea typeface="Calibri"/>
                          <a:cs typeface="Cambria"/>
                        </a:rPr>
                        <a:t>su bienestar.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pitchFamily="2" charset="2"/>
                        <a:buChar char="v"/>
                      </a:pPr>
                      <a:endParaRPr lang="es-CO" sz="2000" kern="1200" dirty="0" smtClean="0">
                        <a:solidFill>
                          <a:schemeClr val="tx1"/>
                        </a:solidFill>
                        <a:latin typeface="Cambria"/>
                        <a:ea typeface="Calibri"/>
                        <a:cs typeface="Cambria"/>
                      </a:endParaRPr>
                    </a:p>
                    <a:p>
                      <a:pPr marL="342900" lvl="0" indent="-342900">
                        <a:lnSpc>
                          <a:spcPct val="115000"/>
                        </a:lnSpc>
                        <a:spcAft>
                          <a:spcPts val="0"/>
                        </a:spcAft>
                        <a:buFont typeface="Wingdings" pitchFamily="2" charset="2"/>
                        <a:buChar char="v"/>
                      </a:pPr>
                      <a:endParaRPr lang="es-CO" sz="2000" kern="1200" dirty="0" smtClean="0">
                        <a:solidFill>
                          <a:schemeClr val="tx1"/>
                        </a:solidFill>
                        <a:latin typeface="Cambria"/>
                        <a:ea typeface="Calibri"/>
                        <a:cs typeface="Cambria"/>
                      </a:endParaRPr>
                    </a:p>
                    <a:p>
                      <a:pPr marL="342900" lvl="0" indent="-342900">
                        <a:lnSpc>
                          <a:spcPct val="115000"/>
                        </a:lnSpc>
                        <a:spcAft>
                          <a:spcPts val="0"/>
                        </a:spcAft>
                        <a:buFont typeface="Wingdings" pitchFamily="2" charset="2"/>
                        <a:buChar char="v"/>
                      </a:pPr>
                      <a:r>
                        <a:rPr lang="es-CO" sz="2000" kern="1200" dirty="0" smtClean="0">
                          <a:solidFill>
                            <a:schemeClr val="tx1"/>
                          </a:solidFill>
                          <a:latin typeface="Cambria"/>
                          <a:ea typeface="Calibri"/>
                          <a:cs typeface="Cambria"/>
                        </a:rPr>
                        <a:t>Escuela de padres</a:t>
                      </a:r>
                    </a:p>
                    <a:p>
                      <a:pPr marL="342900" lvl="0" indent="-342900">
                        <a:lnSpc>
                          <a:spcPct val="115000"/>
                        </a:lnSpc>
                        <a:spcAft>
                          <a:spcPts val="0"/>
                        </a:spcAft>
                        <a:buFont typeface="Wingdings" pitchFamily="2" charset="2"/>
                        <a:buChar char="v"/>
                      </a:pPr>
                      <a:r>
                        <a:rPr lang="es-CO" sz="2000" kern="1200" dirty="0" smtClean="0">
                          <a:solidFill>
                            <a:schemeClr val="tx1"/>
                          </a:solidFill>
                          <a:latin typeface="Cambria"/>
                          <a:ea typeface="Calibri"/>
                          <a:cs typeface="Cambria"/>
                        </a:rPr>
                        <a:t>Oferta de servicio a la comunidad.</a:t>
                      </a:r>
                    </a:p>
                    <a:p>
                      <a:pPr marL="342900" lvl="0" indent="-342900">
                        <a:lnSpc>
                          <a:spcPct val="115000"/>
                        </a:lnSpc>
                        <a:spcAft>
                          <a:spcPts val="0"/>
                        </a:spcAft>
                        <a:buFont typeface="Wingdings" pitchFamily="2" charset="2"/>
                        <a:buChar char="v"/>
                      </a:pPr>
                      <a:r>
                        <a:rPr lang="es-CO" sz="2000" kern="1200" dirty="0" smtClean="0">
                          <a:solidFill>
                            <a:schemeClr val="tx1"/>
                          </a:solidFill>
                          <a:latin typeface="Cambria"/>
                          <a:ea typeface="Calibri"/>
                          <a:cs typeface="Cambria"/>
                        </a:rPr>
                        <a:t>Servicio social estudiantil</a:t>
                      </a:r>
                      <a:endParaRPr lang="es-CO" sz="2000" kern="1200" dirty="0">
                        <a:solidFill>
                          <a:schemeClr val="tx1"/>
                        </a:solidFill>
                        <a:latin typeface="Cambria"/>
                        <a:ea typeface="Calibri"/>
                        <a:cs typeface="Cambri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4099"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pic>
      <p:sp>
        <p:nvSpPr>
          <p:cNvPr id="4" name="3 Rectángulo"/>
          <p:cNvSpPr/>
          <p:nvPr/>
        </p:nvSpPr>
        <p:spPr>
          <a:xfrm>
            <a:off x="357158" y="214290"/>
            <a:ext cx="8501122" cy="461665"/>
          </a:xfrm>
          <a:prstGeom prst="rect">
            <a:avLst/>
          </a:prstGeom>
          <a:noFill/>
          <a:effectLst>
            <a:softEdge rad="31750"/>
          </a:effectLst>
        </p:spPr>
        <p:txBody>
          <a:bodyPr wrap="square">
            <a:spAutoFit/>
          </a:bodyPr>
          <a:lstStyle/>
          <a:p>
            <a:pPr algn="ctr">
              <a:defRPr/>
            </a:pPr>
            <a:r>
              <a:rPr lang="es-E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AREA DE GESTION COMUNIDAD Y CONVIVENCIA</a:t>
            </a:r>
            <a:endPar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7" name="6 Tabla"/>
          <p:cNvGraphicFramePr>
            <a:graphicFrameLocks noGrp="1"/>
          </p:cNvGraphicFramePr>
          <p:nvPr/>
        </p:nvGraphicFramePr>
        <p:xfrm>
          <a:off x="571472" y="1643051"/>
          <a:ext cx="8143932" cy="3675589"/>
        </p:xfrm>
        <a:graphic>
          <a:graphicData uri="http://schemas.openxmlformats.org/drawingml/2006/table">
            <a:tbl>
              <a:tblPr/>
              <a:tblGrid>
                <a:gridCol w="4357718"/>
                <a:gridCol w="3786214"/>
              </a:tblGrid>
              <a:tr h="458477">
                <a:tc>
                  <a:txBody>
                    <a:bodyPr/>
                    <a:lstStyle/>
                    <a:p>
                      <a:pPr algn="ctr">
                        <a:lnSpc>
                          <a:spcPct val="115000"/>
                        </a:lnSpc>
                        <a:spcAft>
                          <a:spcPts val="0"/>
                        </a:spcAft>
                      </a:pPr>
                      <a:r>
                        <a:rPr lang="es-CO" sz="2800" dirty="0">
                          <a:latin typeface="Calibri"/>
                          <a:ea typeface="Calibri"/>
                          <a:cs typeface="Times New Roman"/>
                        </a:rPr>
                        <a:t>PROCESO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35610" algn="ctr">
                        <a:lnSpc>
                          <a:spcPct val="115000"/>
                        </a:lnSpc>
                        <a:spcAft>
                          <a:spcPts val="0"/>
                        </a:spcAft>
                      </a:pPr>
                      <a:r>
                        <a:rPr lang="es-CO" sz="2800" b="1" dirty="0">
                          <a:latin typeface="Cambria"/>
                          <a:ea typeface="Calibri"/>
                          <a:cs typeface="Cambria"/>
                        </a:rPr>
                        <a:t>COMPONENTES</a:t>
                      </a:r>
                      <a:endParaRPr lang="es-CO"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4861">
                <a:tc>
                  <a:txBody>
                    <a:bodyPr/>
                    <a:lstStyle/>
                    <a:p>
                      <a:pPr marL="449580" indent="-337820" algn="just" defTabSz="914400" rtl="0" eaLnBrk="1" latinLnBrk="0" hangingPunct="1">
                        <a:lnSpc>
                          <a:spcPct val="115000"/>
                        </a:lnSpc>
                        <a:spcAft>
                          <a:spcPts val="0"/>
                        </a:spcAft>
                      </a:pPr>
                      <a:r>
                        <a:rPr lang="es-CO" sz="2000" b="1" kern="1200" dirty="0" smtClean="0">
                          <a:solidFill>
                            <a:schemeClr val="tx1"/>
                          </a:solidFill>
                          <a:latin typeface="Cambria"/>
                          <a:ea typeface="Calibri"/>
                          <a:cs typeface="Cambria"/>
                        </a:rPr>
                        <a:t>3.PARTICIPACION Y CONVIVENCIA:</a:t>
                      </a:r>
                    </a:p>
                    <a:p>
                      <a:pPr defTabSz="914400" rtl="0" eaLnBrk="1" latinLnBrk="0" hangingPunct="1">
                        <a:lnSpc>
                          <a:spcPct val="115000"/>
                        </a:lnSpc>
                        <a:spcAft>
                          <a:spcPts val="0"/>
                        </a:spcAft>
                      </a:pPr>
                      <a:r>
                        <a:rPr lang="es-CO" sz="2000" b="0" kern="1200" dirty="0" smtClean="0">
                          <a:solidFill>
                            <a:schemeClr val="tx1"/>
                          </a:solidFill>
                          <a:latin typeface="Cambria"/>
                          <a:ea typeface="Calibri"/>
                          <a:cs typeface="Cambria"/>
                        </a:rPr>
                        <a:t>Contar con instancias de</a:t>
                      </a:r>
                    </a:p>
                    <a:p>
                      <a:pPr defTabSz="914400" rtl="0" eaLnBrk="1" latinLnBrk="0" hangingPunct="1">
                        <a:lnSpc>
                          <a:spcPct val="115000"/>
                        </a:lnSpc>
                        <a:spcAft>
                          <a:spcPts val="0"/>
                        </a:spcAft>
                      </a:pPr>
                      <a:r>
                        <a:rPr lang="es-CO" sz="2000" b="0" kern="1200" dirty="0" smtClean="0">
                          <a:solidFill>
                            <a:schemeClr val="tx1"/>
                          </a:solidFill>
                          <a:latin typeface="Cambria"/>
                          <a:ea typeface="Calibri"/>
                          <a:cs typeface="Cambria"/>
                        </a:rPr>
                        <a:t>apoyo a la institución educativa</a:t>
                      </a:r>
                    </a:p>
                    <a:p>
                      <a:pPr defTabSz="914400" rtl="0" eaLnBrk="1" latinLnBrk="0" hangingPunct="1">
                        <a:lnSpc>
                          <a:spcPct val="115000"/>
                        </a:lnSpc>
                        <a:spcAft>
                          <a:spcPts val="0"/>
                        </a:spcAft>
                      </a:pPr>
                      <a:r>
                        <a:rPr lang="es-CO" sz="2000" b="0" kern="1200" dirty="0" smtClean="0">
                          <a:solidFill>
                            <a:schemeClr val="tx1"/>
                          </a:solidFill>
                          <a:latin typeface="Cambria"/>
                          <a:ea typeface="Calibri"/>
                          <a:cs typeface="Cambria"/>
                        </a:rPr>
                        <a:t>que favorezcan una</a:t>
                      </a:r>
                    </a:p>
                    <a:p>
                      <a:pPr defTabSz="914400" rtl="0" eaLnBrk="1" latinLnBrk="0" hangingPunct="1">
                        <a:lnSpc>
                          <a:spcPct val="115000"/>
                        </a:lnSpc>
                        <a:spcAft>
                          <a:spcPts val="0"/>
                        </a:spcAft>
                      </a:pPr>
                      <a:r>
                        <a:rPr lang="es-CO" sz="2000" b="0" kern="1200" dirty="0" smtClean="0">
                          <a:solidFill>
                            <a:schemeClr val="tx1"/>
                          </a:solidFill>
                          <a:latin typeface="Cambria"/>
                          <a:ea typeface="Calibri"/>
                          <a:cs typeface="Cambria"/>
                        </a:rPr>
                        <a:t>sana convivencia basada</a:t>
                      </a:r>
                    </a:p>
                    <a:p>
                      <a:pPr defTabSz="914400" rtl="0" eaLnBrk="1" latinLnBrk="0" hangingPunct="1">
                        <a:lnSpc>
                          <a:spcPct val="115000"/>
                        </a:lnSpc>
                        <a:spcAft>
                          <a:spcPts val="0"/>
                        </a:spcAft>
                      </a:pPr>
                      <a:r>
                        <a:rPr lang="es-CO" sz="2000" b="0" kern="1200" dirty="0" smtClean="0">
                          <a:solidFill>
                            <a:schemeClr val="tx1"/>
                          </a:solidFill>
                          <a:latin typeface="Cambria"/>
                          <a:ea typeface="Calibri"/>
                          <a:cs typeface="Cambria"/>
                        </a:rPr>
                        <a:t>en el respeto por los demás,</a:t>
                      </a:r>
                    </a:p>
                    <a:p>
                      <a:pPr defTabSz="914400" rtl="0" eaLnBrk="1" latinLnBrk="0" hangingPunct="1">
                        <a:lnSpc>
                          <a:spcPct val="115000"/>
                        </a:lnSpc>
                        <a:spcAft>
                          <a:spcPts val="0"/>
                        </a:spcAft>
                      </a:pPr>
                      <a:r>
                        <a:rPr lang="es-CO" sz="2000" b="0" kern="1200" dirty="0" smtClean="0">
                          <a:solidFill>
                            <a:schemeClr val="tx1"/>
                          </a:solidFill>
                          <a:latin typeface="Cambria"/>
                          <a:ea typeface="Calibri"/>
                          <a:cs typeface="Cambria"/>
                        </a:rPr>
                        <a:t>la tolerancia y la valoración</a:t>
                      </a:r>
                    </a:p>
                    <a:p>
                      <a:pPr algn="just" defTabSz="914400" rtl="0" eaLnBrk="1" latinLnBrk="0" hangingPunct="1">
                        <a:lnSpc>
                          <a:spcPct val="115000"/>
                        </a:lnSpc>
                        <a:spcAft>
                          <a:spcPts val="0"/>
                        </a:spcAft>
                      </a:pPr>
                      <a:r>
                        <a:rPr lang="es-CO" sz="2000" b="0" kern="1200" dirty="0" smtClean="0">
                          <a:solidFill>
                            <a:schemeClr val="tx1"/>
                          </a:solidFill>
                          <a:latin typeface="Cambria"/>
                          <a:ea typeface="Calibri"/>
                          <a:cs typeface="Cambria"/>
                        </a:rPr>
                        <a:t>de las diferencias.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defTabSz="914400" rtl="0" eaLnBrk="1" latinLnBrk="0" hangingPunct="1">
                        <a:lnSpc>
                          <a:spcPct val="115000"/>
                        </a:lnSpc>
                        <a:spcAft>
                          <a:spcPts val="0"/>
                        </a:spcAft>
                        <a:buFont typeface="Arial"/>
                        <a:buChar char="-"/>
                      </a:pPr>
                      <a:endParaRPr lang="es-CO" sz="2000" b="1" kern="1200" dirty="0" smtClean="0">
                        <a:solidFill>
                          <a:schemeClr val="tx1"/>
                        </a:solidFill>
                        <a:latin typeface="Cambria"/>
                        <a:ea typeface="Calibri"/>
                        <a:cs typeface="Cambria"/>
                      </a:endParaRPr>
                    </a:p>
                    <a:p>
                      <a:pPr marL="342900" lvl="0" indent="-342900" defTabSz="914400" rtl="0" eaLnBrk="1" latinLnBrk="0" hangingPunct="1">
                        <a:lnSpc>
                          <a:spcPct val="115000"/>
                        </a:lnSpc>
                        <a:spcAft>
                          <a:spcPts val="0"/>
                        </a:spcAft>
                        <a:buFont typeface="Wingdings" pitchFamily="2" charset="2"/>
                        <a:buChar char="v"/>
                      </a:pPr>
                      <a:r>
                        <a:rPr lang="es-CO" sz="2000" b="1" kern="1200" dirty="0" smtClean="0">
                          <a:solidFill>
                            <a:schemeClr val="tx1"/>
                          </a:solidFill>
                          <a:latin typeface="Cambria"/>
                          <a:ea typeface="Calibri"/>
                          <a:cs typeface="Cambria"/>
                        </a:rPr>
                        <a:t>Participación</a:t>
                      </a:r>
                    </a:p>
                    <a:p>
                      <a:pPr marL="342900" lvl="0" indent="-342900" defTabSz="914400" rtl="0" eaLnBrk="1" latinLnBrk="0" hangingPunct="1">
                        <a:lnSpc>
                          <a:spcPct val="115000"/>
                        </a:lnSpc>
                        <a:spcAft>
                          <a:spcPts val="0"/>
                        </a:spcAft>
                        <a:buFont typeface="Wingdings" pitchFamily="2" charset="2"/>
                        <a:buChar char="v"/>
                      </a:pPr>
                      <a:r>
                        <a:rPr lang="es-CO" sz="2000" b="1" kern="1200" dirty="0" smtClean="0">
                          <a:solidFill>
                            <a:schemeClr val="tx1"/>
                          </a:solidFill>
                          <a:latin typeface="Cambria"/>
                          <a:ea typeface="Calibri"/>
                          <a:cs typeface="Cambria"/>
                        </a:rPr>
                        <a:t>Formación para la  Convivencia. </a:t>
                      </a:r>
                    </a:p>
                    <a:p>
                      <a:pPr marL="342900" lvl="0" indent="-342900" defTabSz="914400" rtl="0" eaLnBrk="1" latinLnBrk="0" hangingPunct="1">
                        <a:lnSpc>
                          <a:spcPct val="115000"/>
                        </a:lnSpc>
                        <a:spcAft>
                          <a:spcPts val="0"/>
                        </a:spcAft>
                        <a:buFont typeface="Wingdings" pitchFamily="2" charset="2"/>
                        <a:buChar char="v"/>
                      </a:pPr>
                      <a:r>
                        <a:rPr lang="es-CO" sz="2000" b="1" kern="1200" dirty="0" smtClean="0">
                          <a:solidFill>
                            <a:schemeClr val="tx1"/>
                          </a:solidFill>
                          <a:latin typeface="Cambria"/>
                          <a:ea typeface="Calibri"/>
                          <a:cs typeface="Cambria"/>
                        </a:rPr>
                        <a:t>Gobierno escolar </a:t>
                      </a:r>
                    </a:p>
                    <a:p>
                      <a:pPr marL="342900" lvl="0" indent="-342900" defTabSz="914400" rtl="0" eaLnBrk="1" latinLnBrk="0" hangingPunct="1">
                        <a:lnSpc>
                          <a:spcPct val="115000"/>
                        </a:lnSpc>
                        <a:spcAft>
                          <a:spcPts val="0"/>
                        </a:spcAft>
                        <a:buFont typeface="Wingdings" pitchFamily="2" charset="2"/>
                        <a:buChar char="v"/>
                      </a:pPr>
                      <a:r>
                        <a:rPr lang="es-CO" sz="2000" b="1" kern="1200" dirty="0" smtClean="0">
                          <a:solidFill>
                            <a:schemeClr val="tx1"/>
                          </a:solidFill>
                          <a:latin typeface="Cambria"/>
                          <a:ea typeface="Calibri"/>
                          <a:cs typeface="Cambria"/>
                        </a:rPr>
                        <a:t>Cultura ciudadana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4099"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pic>
      <p:sp>
        <p:nvSpPr>
          <p:cNvPr id="4" name="3 Rectángulo"/>
          <p:cNvSpPr/>
          <p:nvPr/>
        </p:nvSpPr>
        <p:spPr>
          <a:xfrm>
            <a:off x="357158" y="214290"/>
            <a:ext cx="8501122" cy="461665"/>
          </a:xfrm>
          <a:prstGeom prst="rect">
            <a:avLst/>
          </a:prstGeom>
          <a:noFill/>
          <a:effectLst>
            <a:softEdge rad="31750"/>
          </a:effectLst>
        </p:spPr>
        <p:txBody>
          <a:bodyPr wrap="square">
            <a:spAutoFit/>
          </a:bodyPr>
          <a:lstStyle/>
          <a:p>
            <a:pPr algn="ctr">
              <a:defRPr/>
            </a:pPr>
            <a:r>
              <a:rPr lang="es-E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AREA DE GESTION COMUNIDAD Y CONVIVENCIA</a:t>
            </a:r>
            <a:endParaRPr lang="es-E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7" name="6 Tabla"/>
          <p:cNvGraphicFramePr>
            <a:graphicFrameLocks noGrp="1"/>
          </p:cNvGraphicFramePr>
          <p:nvPr>
            <p:extLst>
              <p:ext uri="{D42A27DB-BD31-4B8C-83A1-F6EECF244321}">
                <p14:modId xmlns:p14="http://schemas.microsoft.com/office/powerpoint/2010/main" val="4122162064"/>
              </p:ext>
            </p:extLst>
          </p:nvPr>
        </p:nvGraphicFramePr>
        <p:xfrm>
          <a:off x="755576" y="1643051"/>
          <a:ext cx="8280920" cy="3675589"/>
        </p:xfrm>
        <a:graphic>
          <a:graphicData uri="http://schemas.openxmlformats.org/drawingml/2006/table">
            <a:tbl>
              <a:tblPr/>
              <a:tblGrid>
                <a:gridCol w="3858065"/>
                <a:gridCol w="4422855"/>
              </a:tblGrid>
              <a:tr h="458477">
                <a:tc>
                  <a:txBody>
                    <a:bodyPr/>
                    <a:lstStyle/>
                    <a:p>
                      <a:pPr algn="ctr">
                        <a:lnSpc>
                          <a:spcPct val="115000"/>
                        </a:lnSpc>
                        <a:spcAft>
                          <a:spcPts val="0"/>
                        </a:spcAft>
                      </a:pPr>
                      <a:r>
                        <a:rPr lang="es-CO" sz="2800" dirty="0">
                          <a:latin typeface="Calibri"/>
                          <a:ea typeface="Calibri"/>
                          <a:cs typeface="Times New Roman"/>
                        </a:rPr>
                        <a:t>PROCESO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35610" algn="ctr">
                        <a:lnSpc>
                          <a:spcPct val="115000"/>
                        </a:lnSpc>
                        <a:spcAft>
                          <a:spcPts val="0"/>
                        </a:spcAft>
                      </a:pPr>
                      <a:r>
                        <a:rPr lang="es-CO" sz="2800" b="1" dirty="0">
                          <a:latin typeface="Cambria"/>
                          <a:ea typeface="Calibri"/>
                          <a:cs typeface="Cambria"/>
                        </a:rPr>
                        <a:t>COMPONENTES</a:t>
                      </a:r>
                      <a:endParaRPr lang="es-CO"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4861">
                <a:tc>
                  <a:txBody>
                    <a:bodyPr/>
                    <a:lstStyle/>
                    <a:p>
                      <a:pPr marL="0" algn="l" defTabSz="914400" rtl="0" eaLnBrk="1" latinLnBrk="0" hangingPunct="1">
                        <a:lnSpc>
                          <a:spcPct val="115000"/>
                        </a:lnSpc>
                        <a:spcAft>
                          <a:spcPts val="0"/>
                        </a:spcAft>
                      </a:pPr>
                      <a:r>
                        <a:rPr lang="es-CO" sz="2000" b="0" kern="1200" dirty="0" smtClean="0">
                          <a:solidFill>
                            <a:schemeClr val="tx1"/>
                          </a:solidFill>
                          <a:latin typeface="Cambria"/>
                          <a:ea typeface="Calibri"/>
                          <a:cs typeface="Cambria"/>
                        </a:rPr>
                        <a:t>4.</a:t>
                      </a:r>
                      <a:r>
                        <a:rPr lang="es-CO" sz="2000" b="1" kern="1200" dirty="0" smtClean="0">
                          <a:solidFill>
                            <a:schemeClr val="tx1"/>
                          </a:solidFill>
                          <a:latin typeface="Cambria"/>
                          <a:ea typeface="Calibri"/>
                          <a:cs typeface="Cambria"/>
                        </a:rPr>
                        <a:t>PREVENCIÓN DE RIESGOS</a:t>
                      </a:r>
                      <a:r>
                        <a:rPr lang="es-CO" sz="2000" b="0" kern="1200" dirty="0" smtClean="0">
                          <a:solidFill>
                            <a:schemeClr val="tx1"/>
                          </a:solidFill>
                          <a:latin typeface="Cambria"/>
                          <a:ea typeface="Calibri"/>
                          <a:cs typeface="Cambria"/>
                        </a:rPr>
                        <a:t>.</a:t>
                      </a:r>
                    </a:p>
                    <a:p>
                      <a:pPr marL="0" algn="l" defTabSz="914400" rtl="0" eaLnBrk="1" latinLnBrk="0" hangingPunct="1">
                        <a:lnSpc>
                          <a:spcPct val="115000"/>
                        </a:lnSpc>
                        <a:spcAft>
                          <a:spcPts val="0"/>
                        </a:spcAft>
                      </a:pPr>
                      <a:endParaRPr lang="es-CO" sz="2000" b="0" kern="1200" dirty="0" smtClean="0">
                        <a:solidFill>
                          <a:schemeClr val="tx1"/>
                        </a:solidFill>
                        <a:latin typeface="Cambria"/>
                        <a:ea typeface="Calibri"/>
                        <a:cs typeface="Cambria"/>
                      </a:endParaRPr>
                    </a:p>
                    <a:p>
                      <a:pPr marL="0" algn="l" defTabSz="914400" rtl="0" eaLnBrk="1" latinLnBrk="0" hangingPunct="1">
                        <a:lnSpc>
                          <a:spcPct val="115000"/>
                        </a:lnSpc>
                        <a:spcAft>
                          <a:spcPts val="0"/>
                        </a:spcAft>
                      </a:pPr>
                      <a:r>
                        <a:rPr lang="es-CO" sz="2000" b="0" kern="1200" dirty="0" smtClean="0">
                          <a:solidFill>
                            <a:schemeClr val="tx1"/>
                          </a:solidFill>
                          <a:latin typeface="Cambria"/>
                          <a:ea typeface="Calibri"/>
                          <a:cs typeface="Cambria"/>
                        </a:rPr>
                        <a:t>Disponer </a:t>
                      </a:r>
                      <a:r>
                        <a:rPr lang="es-CO" sz="2000" b="0" kern="1200" dirty="0" smtClean="0">
                          <a:solidFill>
                            <a:schemeClr val="tx1"/>
                          </a:solidFill>
                          <a:latin typeface="Cambria"/>
                          <a:ea typeface="Calibri"/>
                          <a:cs typeface="Cambria"/>
                        </a:rPr>
                        <a:t>de estrategias para prevenir posibles riesgos que podrían afectar el buen funcionamiento de la institución y el bienestar de la comunidad educativa.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342900" algn="l" defTabSz="914400" rtl="0" eaLnBrk="1" latinLnBrk="0" hangingPunct="1">
                        <a:lnSpc>
                          <a:spcPct val="115000"/>
                        </a:lnSpc>
                        <a:spcAft>
                          <a:spcPts val="0"/>
                        </a:spcAft>
                        <a:buFont typeface="Symbol"/>
                        <a:buChar char=""/>
                      </a:pPr>
                      <a:endParaRPr lang="es-CO" sz="2000" b="0" kern="1200" dirty="0" smtClean="0">
                        <a:solidFill>
                          <a:schemeClr val="tx1"/>
                        </a:solidFill>
                        <a:latin typeface="Cambria"/>
                        <a:ea typeface="Calibri"/>
                        <a:cs typeface="Cambria"/>
                      </a:endParaRPr>
                    </a:p>
                    <a:p>
                      <a:pPr marL="0" lvl="0" indent="0" algn="l" defTabSz="914400" rtl="0" eaLnBrk="1" latinLnBrk="0" hangingPunct="1">
                        <a:lnSpc>
                          <a:spcPct val="115000"/>
                        </a:lnSpc>
                        <a:spcAft>
                          <a:spcPts val="0"/>
                        </a:spcAft>
                        <a:buFont typeface="Symbol"/>
                        <a:buNone/>
                      </a:pPr>
                      <a:endParaRPr lang="es-CO" sz="2000" b="0" kern="1200" dirty="0" smtClean="0">
                        <a:solidFill>
                          <a:schemeClr val="tx1"/>
                        </a:solidFill>
                        <a:latin typeface="Cambria"/>
                        <a:ea typeface="Calibri"/>
                        <a:cs typeface="Cambria"/>
                      </a:endParaRPr>
                    </a:p>
                    <a:p>
                      <a:pPr marL="0" lvl="0" indent="-342900" algn="l" defTabSz="914400" rtl="0" eaLnBrk="1" latinLnBrk="0" hangingPunct="1">
                        <a:lnSpc>
                          <a:spcPct val="115000"/>
                        </a:lnSpc>
                        <a:spcAft>
                          <a:spcPts val="0"/>
                        </a:spcAft>
                        <a:buFont typeface="Wingdings" pitchFamily="2" charset="2"/>
                        <a:buChar char="v"/>
                      </a:pPr>
                      <a:r>
                        <a:rPr lang="es-CO" sz="2000" b="0" kern="1200" dirty="0" smtClean="0">
                          <a:solidFill>
                            <a:schemeClr val="tx1"/>
                          </a:solidFill>
                          <a:latin typeface="Cambria"/>
                          <a:ea typeface="Calibri"/>
                          <a:cs typeface="Cambria"/>
                        </a:rPr>
                        <a:t>Prevención de riesgos físicos.</a:t>
                      </a:r>
                    </a:p>
                    <a:p>
                      <a:pPr marL="0" lvl="0" indent="-342900" algn="l" defTabSz="914400" rtl="0" eaLnBrk="1" latinLnBrk="0" hangingPunct="1">
                        <a:lnSpc>
                          <a:spcPct val="115000"/>
                        </a:lnSpc>
                        <a:spcAft>
                          <a:spcPts val="0"/>
                        </a:spcAft>
                        <a:buFont typeface="Wingdings" pitchFamily="2" charset="2"/>
                        <a:buChar char="v"/>
                      </a:pPr>
                      <a:r>
                        <a:rPr lang="es-CO" sz="2000" b="0" kern="1200" dirty="0" smtClean="0">
                          <a:solidFill>
                            <a:schemeClr val="tx1"/>
                          </a:solidFill>
                          <a:latin typeface="Cambria"/>
                          <a:ea typeface="Calibri"/>
                          <a:cs typeface="Cambria"/>
                        </a:rPr>
                        <a:t>Prevención de riesgos psicosociales.</a:t>
                      </a:r>
                    </a:p>
                    <a:p>
                      <a:pPr marL="0" lvl="0" indent="-342900" algn="l" defTabSz="914400" rtl="0" eaLnBrk="1" latinLnBrk="0" hangingPunct="1">
                        <a:lnSpc>
                          <a:spcPct val="115000"/>
                        </a:lnSpc>
                        <a:spcAft>
                          <a:spcPts val="0"/>
                        </a:spcAft>
                        <a:buFont typeface="Wingdings" pitchFamily="2" charset="2"/>
                        <a:buChar char="v"/>
                      </a:pPr>
                      <a:r>
                        <a:rPr lang="es-CO" sz="2000" b="0" kern="1200" dirty="0" smtClean="0">
                          <a:solidFill>
                            <a:schemeClr val="tx1"/>
                          </a:solidFill>
                          <a:latin typeface="Cambria"/>
                          <a:ea typeface="Calibri"/>
                          <a:cs typeface="Cambria"/>
                        </a:rPr>
                        <a:t>Programas de seguridad.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195" name="5 Marcador de número de diapositiva"/>
          <p:cNvSpPr>
            <a:spLocks noGrp="1"/>
          </p:cNvSpPr>
          <p:nvPr>
            <p:ph type="sldNum" sz="quarter" idx="12"/>
          </p:nvPr>
        </p:nvSpPr>
        <p:spPr>
          <a:xfrm>
            <a:off x="6553200" y="6248400"/>
            <a:ext cx="1905000" cy="457200"/>
          </a:xfrm>
          <a:noFill/>
        </p:spPr>
        <p:txBody>
          <a:bodyPr/>
          <a:lstStyle/>
          <a:p>
            <a:fld id="{7F49D94C-9E63-4060-8F2E-ED9A0B1D8B3E}" type="slidenum">
              <a:rPr lang="en-US" smtClean="0"/>
              <a:pPr/>
              <a:t>19</a:t>
            </a:fld>
            <a:endParaRPr lang="en-US" smtClean="0"/>
          </a:p>
        </p:txBody>
      </p:sp>
      <p:sp>
        <p:nvSpPr>
          <p:cNvPr id="8196" name="9 CuadroTexto"/>
          <p:cNvSpPr txBox="1">
            <a:spLocks noChangeArrowheads="1"/>
          </p:cNvSpPr>
          <p:nvPr/>
        </p:nvSpPr>
        <p:spPr bwMode="auto">
          <a:xfrm>
            <a:off x="0" y="285728"/>
            <a:ext cx="8572500" cy="707886"/>
          </a:xfrm>
          <a:prstGeom prst="rect">
            <a:avLst/>
          </a:prstGeom>
          <a:noFill/>
          <a:ln w="9525">
            <a:noFill/>
            <a:miter lim="800000"/>
            <a:headEnd/>
            <a:tailEnd/>
          </a:ln>
        </p:spPr>
        <p:txBody>
          <a:bodyPr>
            <a:spAutoFit/>
          </a:bodyPr>
          <a:lstStyle/>
          <a:p>
            <a:pPr algn="ctr"/>
            <a:r>
              <a:rPr lang="es-CO" sz="2000" b="1" dirty="0"/>
              <a:t>DISTRIBUCION DE GRUPOS DE TRABAJO </a:t>
            </a:r>
            <a:endParaRPr lang="es-CO" sz="2000" b="1" dirty="0" smtClean="0"/>
          </a:p>
          <a:p>
            <a:pPr algn="ctr"/>
            <a:r>
              <a:rPr lang="es-CO" sz="2000" b="1" dirty="0" smtClean="0"/>
              <a:t> </a:t>
            </a:r>
            <a:r>
              <a:rPr lang="es-CO" sz="2000" b="1" dirty="0"/>
              <a:t>GESTION </a:t>
            </a:r>
            <a:r>
              <a:rPr lang="es-CO" sz="2000" b="1" dirty="0" smtClean="0"/>
              <a:t>COMUNIDAD Y CONVIVEN</a:t>
            </a:r>
            <a:r>
              <a:rPr lang="es-CO" sz="2000" dirty="0" smtClean="0"/>
              <a:t>CIA</a:t>
            </a:r>
            <a:endParaRPr lang="es-CO" sz="2000" dirty="0"/>
          </a:p>
        </p:txBody>
      </p:sp>
      <p:graphicFrame>
        <p:nvGraphicFramePr>
          <p:cNvPr id="11" name="10 Tabla"/>
          <p:cNvGraphicFramePr>
            <a:graphicFrameLocks noGrp="1"/>
          </p:cNvGraphicFramePr>
          <p:nvPr/>
        </p:nvGraphicFramePr>
        <p:xfrm>
          <a:off x="142875" y="928688"/>
          <a:ext cx="8858280" cy="5043494"/>
        </p:xfrm>
        <a:graphic>
          <a:graphicData uri="http://schemas.openxmlformats.org/drawingml/2006/table">
            <a:tbl>
              <a:tblPr firstRow="1" bandRow="1">
                <a:tableStyleId>{00A15C55-8517-42AA-B614-E9B94910E393}</a:tableStyleId>
              </a:tblPr>
              <a:tblGrid>
                <a:gridCol w="571473"/>
                <a:gridCol w="2428923"/>
                <a:gridCol w="3143241"/>
                <a:gridCol w="2714643"/>
              </a:tblGrid>
              <a:tr h="928694">
                <a:tc>
                  <a:txBody>
                    <a:bodyPr/>
                    <a:lstStyle/>
                    <a:p>
                      <a:pPr algn="ctr"/>
                      <a:r>
                        <a:rPr lang="es-CO" dirty="0" smtClean="0"/>
                        <a:t>No. </a:t>
                      </a:r>
                      <a:endParaRPr lang="es-CO" dirty="0"/>
                    </a:p>
                  </a:txBody>
                  <a:tcPr/>
                </a:tc>
                <a:tc>
                  <a:txBody>
                    <a:bodyPr/>
                    <a:lstStyle/>
                    <a:p>
                      <a:pPr algn="ctr"/>
                      <a:r>
                        <a:rPr lang="es-CO" dirty="0" smtClean="0"/>
                        <a:t>TEMATICA  </a:t>
                      </a:r>
                      <a:r>
                        <a:rPr lang="es-CO" baseline="0" dirty="0" smtClean="0"/>
                        <a:t> ASIGNADA</a:t>
                      </a:r>
                      <a:endParaRPr lang="es-CO" dirty="0"/>
                    </a:p>
                  </a:txBody>
                  <a:tcPr/>
                </a:tc>
                <a:tc>
                  <a:txBody>
                    <a:bodyPr/>
                    <a:lstStyle/>
                    <a:p>
                      <a:pPr algn="ctr"/>
                      <a:r>
                        <a:rPr lang="es-CO" dirty="0" smtClean="0"/>
                        <a:t>INTEGRANTES </a:t>
                      </a:r>
                      <a:r>
                        <a:rPr lang="es-CO" baseline="0" dirty="0" smtClean="0"/>
                        <a:t> JM(1)</a:t>
                      </a:r>
                      <a:endParaRPr lang="es-CO" dirty="0"/>
                    </a:p>
                  </a:txBody>
                  <a:tcPr/>
                </a:tc>
                <a:tc>
                  <a:txBody>
                    <a:bodyPr/>
                    <a:lstStyle/>
                    <a:p>
                      <a:pPr algn="ctr"/>
                      <a:r>
                        <a:rPr lang="es-CO" dirty="0" smtClean="0"/>
                        <a:t>INTEGRANTES JM(2)</a:t>
                      </a:r>
                      <a:endParaRPr lang="es-CO" dirty="0"/>
                    </a:p>
                  </a:txBody>
                  <a:tcPr/>
                </a:tc>
              </a:tr>
              <a:tr h="928694">
                <a:tc>
                  <a:txBody>
                    <a:bodyPr/>
                    <a:lstStyle/>
                    <a:p>
                      <a:pPr algn="ctr"/>
                      <a:r>
                        <a:rPr lang="es-CO" dirty="0" smtClean="0"/>
                        <a:t>1. </a:t>
                      </a:r>
                      <a:endParaRPr lang="es-CO" dirty="0"/>
                    </a:p>
                  </a:txBody>
                  <a:tcPr/>
                </a:tc>
                <a:tc>
                  <a:txBody>
                    <a:bodyPr/>
                    <a:lstStyle/>
                    <a:p>
                      <a:pPr algn="just"/>
                      <a:endParaRPr lang="es-CO" sz="1800" b="1" kern="1200" dirty="0" smtClean="0">
                        <a:solidFill>
                          <a:schemeClr val="dk1"/>
                        </a:solidFill>
                        <a:latin typeface="+mn-lt"/>
                        <a:ea typeface="+mn-ea"/>
                        <a:cs typeface="+mn-cs"/>
                      </a:endParaRPr>
                    </a:p>
                    <a:p>
                      <a:pPr algn="just"/>
                      <a:r>
                        <a:rPr lang="es-CO" sz="1800" b="1" kern="1200" dirty="0" smtClean="0">
                          <a:solidFill>
                            <a:schemeClr val="dk1"/>
                          </a:solidFill>
                          <a:latin typeface="+mn-lt"/>
                          <a:ea typeface="+mn-ea"/>
                          <a:cs typeface="+mn-cs"/>
                        </a:rPr>
                        <a:t>INCLUSION</a:t>
                      </a:r>
                      <a:endParaRPr lang="es-CO" sz="1800" b="1" kern="1200" dirty="0">
                        <a:solidFill>
                          <a:schemeClr val="dk1"/>
                        </a:solidFill>
                        <a:latin typeface="+mn-lt"/>
                        <a:ea typeface="+mn-ea"/>
                        <a:cs typeface="+mn-cs"/>
                      </a:endParaRPr>
                    </a:p>
                  </a:txBody>
                  <a:tcPr/>
                </a:tc>
                <a:tc>
                  <a:txBody>
                    <a:bodyPr/>
                    <a:lstStyle/>
                    <a:p>
                      <a:pPr algn="just"/>
                      <a:r>
                        <a:rPr lang="es-CO" sz="1100" kern="1200" dirty="0" smtClean="0">
                          <a:solidFill>
                            <a:schemeClr val="dk1"/>
                          </a:solidFill>
                          <a:latin typeface="+mn-lt"/>
                          <a:ea typeface="+mn-ea"/>
                          <a:cs typeface="+mn-cs"/>
                        </a:rPr>
                        <a:t>MARTHA PINZON</a:t>
                      </a:r>
                    </a:p>
                    <a:p>
                      <a:pPr algn="just"/>
                      <a:r>
                        <a:rPr lang="es-CO" sz="1100" kern="1200" dirty="0" smtClean="0">
                          <a:solidFill>
                            <a:schemeClr val="dk1"/>
                          </a:solidFill>
                          <a:latin typeface="+mn-lt"/>
                          <a:ea typeface="+mn-ea"/>
                          <a:cs typeface="+mn-cs"/>
                        </a:rPr>
                        <a:t>ALICIA ROA</a:t>
                      </a:r>
                    </a:p>
                    <a:p>
                      <a:pPr algn="just"/>
                      <a:r>
                        <a:rPr lang="es-CO" sz="1100" b="1" kern="1200" dirty="0" smtClean="0">
                          <a:solidFill>
                            <a:schemeClr val="dk1"/>
                          </a:solidFill>
                          <a:latin typeface="+mn-lt"/>
                          <a:ea typeface="+mn-ea"/>
                          <a:cs typeface="+mn-cs"/>
                        </a:rPr>
                        <a:t>AMPARO SANCHEZ</a:t>
                      </a:r>
                    </a:p>
                    <a:p>
                      <a:pPr algn="just"/>
                      <a:r>
                        <a:rPr lang="es-CO" sz="1100" kern="1200" dirty="0" smtClean="0">
                          <a:solidFill>
                            <a:schemeClr val="dk1"/>
                          </a:solidFill>
                          <a:latin typeface="+mn-lt"/>
                          <a:ea typeface="+mn-ea"/>
                          <a:cs typeface="+mn-cs"/>
                        </a:rPr>
                        <a:t>PILAR BOLAÑOS</a:t>
                      </a:r>
                    </a:p>
                    <a:p>
                      <a:pPr algn="just"/>
                      <a:r>
                        <a:rPr lang="es-CO" sz="1100" kern="1200" dirty="0" smtClean="0">
                          <a:solidFill>
                            <a:schemeClr val="dk1"/>
                          </a:solidFill>
                          <a:latin typeface="+mn-lt"/>
                          <a:ea typeface="+mn-ea"/>
                          <a:cs typeface="+mn-cs"/>
                        </a:rPr>
                        <a:t>MILENA LANCHEROS</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100" baseline="0" dirty="0" smtClean="0"/>
                        <a:t>LUIS REINA</a:t>
                      </a:r>
                      <a:endParaRPr lang="es-CO" sz="1100" dirty="0" smtClean="0"/>
                    </a:p>
                    <a:p>
                      <a:pPr algn="just"/>
                      <a:endParaRPr lang="es-CO" sz="1100" kern="1200" dirty="0" smtClean="0">
                        <a:solidFill>
                          <a:schemeClr val="dk1"/>
                        </a:solidFill>
                        <a:latin typeface="+mn-lt"/>
                        <a:ea typeface="+mn-ea"/>
                        <a:cs typeface="+mn-cs"/>
                      </a:endParaRPr>
                    </a:p>
                  </a:txBody>
                  <a:tcPr/>
                </a:tc>
                <a:tc>
                  <a:txBody>
                    <a:bodyPr/>
                    <a:lstStyle/>
                    <a:p>
                      <a:pPr algn="just"/>
                      <a:r>
                        <a:rPr lang="es-CO" sz="1200" dirty="0" smtClean="0"/>
                        <a:t>CONSUELO GUTIERREZ</a:t>
                      </a:r>
                    </a:p>
                    <a:p>
                      <a:pPr algn="just"/>
                      <a:r>
                        <a:rPr lang="es-CO" sz="1200" b="1" dirty="0" smtClean="0"/>
                        <a:t>CLAUDIA TORREJANO</a:t>
                      </a:r>
                    </a:p>
                    <a:p>
                      <a:pPr algn="just"/>
                      <a:r>
                        <a:rPr lang="es-CO" sz="1200" dirty="0" smtClean="0"/>
                        <a:t>MARLEN AYALA</a:t>
                      </a:r>
                    </a:p>
                    <a:p>
                      <a:pPr algn="just"/>
                      <a:r>
                        <a:rPr lang="es-CO" sz="1200" dirty="0" smtClean="0"/>
                        <a:t>JUAN MANUEL NOY</a:t>
                      </a:r>
                    </a:p>
                    <a:p>
                      <a:pPr algn="just"/>
                      <a:r>
                        <a:rPr lang="es-CO" sz="1200" dirty="0" smtClean="0"/>
                        <a:t>SANDRA GARZON</a:t>
                      </a:r>
                    </a:p>
                    <a:p>
                      <a:pPr algn="just"/>
                      <a:r>
                        <a:rPr lang="es-CO" sz="1200" dirty="0" smtClean="0"/>
                        <a:t>EDGAR MONTAÑO</a:t>
                      </a:r>
                    </a:p>
                    <a:p>
                      <a:pPr algn="just"/>
                      <a:r>
                        <a:rPr lang="es-CO" sz="1200" dirty="0" smtClean="0"/>
                        <a:t>MATILDE ORTEGATE</a:t>
                      </a:r>
                    </a:p>
                  </a:txBody>
                  <a:tcPr/>
                </a:tc>
              </a:tr>
              <a:tr h="1142044">
                <a:tc>
                  <a:txBody>
                    <a:bodyPr/>
                    <a:lstStyle/>
                    <a:p>
                      <a:pPr algn="ctr"/>
                      <a:r>
                        <a:rPr lang="es-CO" dirty="0" smtClean="0"/>
                        <a:t>2. </a:t>
                      </a:r>
                      <a:endParaRPr lang="es-CO" dirty="0"/>
                    </a:p>
                  </a:txBody>
                  <a:tcPr/>
                </a:tc>
                <a:tc>
                  <a:txBody>
                    <a:bodyPr/>
                    <a:lstStyle/>
                    <a:p>
                      <a:pPr algn="just"/>
                      <a:endParaRPr lang="es-CO" sz="1800" b="1" kern="1200" dirty="0" smtClean="0">
                        <a:solidFill>
                          <a:schemeClr val="dk1"/>
                        </a:solidFill>
                        <a:latin typeface="+mn-lt"/>
                        <a:ea typeface="+mn-ea"/>
                        <a:cs typeface="+mn-cs"/>
                      </a:endParaRPr>
                    </a:p>
                    <a:p>
                      <a:pPr algn="just"/>
                      <a:r>
                        <a:rPr lang="es-CO" sz="1800" b="1" kern="1200" dirty="0" smtClean="0">
                          <a:solidFill>
                            <a:schemeClr val="dk1"/>
                          </a:solidFill>
                          <a:latin typeface="+mn-lt"/>
                          <a:ea typeface="+mn-ea"/>
                          <a:cs typeface="+mn-cs"/>
                        </a:rPr>
                        <a:t>PROYECCIÓN A LA COMUNIDAD</a:t>
                      </a:r>
                      <a:endParaRPr lang="es-CO"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mn-lt"/>
                          <a:ea typeface="+mn-ea"/>
                          <a:cs typeface="+mn-cs"/>
                        </a:rPr>
                        <a:t>MARTHA GARZON</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100" b="1" kern="1200" dirty="0" smtClean="0">
                          <a:solidFill>
                            <a:schemeClr val="dk1"/>
                          </a:solidFill>
                          <a:latin typeface="+mn-lt"/>
                          <a:ea typeface="+mn-ea"/>
                          <a:cs typeface="+mn-cs"/>
                        </a:rPr>
                        <a:t>DORIS SANCHEZ</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mn-lt"/>
                          <a:ea typeface="+mn-ea"/>
                          <a:cs typeface="+mn-cs"/>
                        </a:rPr>
                        <a:t>NIDIA</a:t>
                      </a:r>
                      <a:r>
                        <a:rPr lang="es-CO" sz="1100" kern="1200" baseline="0" dirty="0" smtClean="0">
                          <a:solidFill>
                            <a:schemeClr val="dk1"/>
                          </a:solidFill>
                          <a:latin typeface="+mn-lt"/>
                          <a:ea typeface="+mn-ea"/>
                          <a:cs typeface="+mn-cs"/>
                        </a:rPr>
                        <a:t> BELTRAN</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100" kern="1200" baseline="0" dirty="0" smtClean="0">
                          <a:solidFill>
                            <a:schemeClr val="dk1"/>
                          </a:solidFill>
                          <a:latin typeface="+mn-lt"/>
                          <a:ea typeface="+mn-ea"/>
                          <a:cs typeface="+mn-cs"/>
                        </a:rPr>
                        <a:t>MIREYA CASTRO</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100" kern="1200" baseline="0" dirty="0" smtClean="0">
                          <a:solidFill>
                            <a:schemeClr val="dk1"/>
                          </a:solidFill>
                          <a:latin typeface="+mn-lt"/>
                          <a:ea typeface="+mn-ea"/>
                          <a:cs typeface="+mn-cs"/>
                        </a:rPr>
                        <a:t>ESPERANZA RODRIGUEZ</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mn-lt"/>
                          <a:ea typeface="+mn-ea"/>
                          <a:cs typeface="+mn-cs"/>
                        </a:rPr>
                        <a:t>OSCAR TORRES</a:t>
                      </a:r>
                    </a:p>
                  </a:txBody>
                  <a:tcPr/>
                </a:tc>
                <a:tc>
                  <a:txBody>
                    <a:bodyPr/>
                    <a:lstStyle/>
                    <a:p>
                      <a:pPr algn="just"/>
                      <a:r>
                        <a:rPr lang="es-CO" sz="1200" dirty="0" smtClean="0"/>
                        <a:t>DIEGO VILLAREAL</a:t>
                      </a:r>
                    </a:p>
                    <a:p>
                      <a:pPr algn="just"/>
                      <a:r>
                        <a:rPr lang="es-CO" sz="1200" dirty="0" smtClean="0"/>
                        <a:t>MIREYA GUERRERO</a:t>
                      </a:r>
                    </a:p>
                    <a:p>
                      <a:pPr algn="just"/>
                      <a:r>
                        <a:rPr lang="es-CO" sz="1200" dirty="0" smtClean="0"/>
                        <a:t>WHILMAN VASQUEZ</a:t>
                      </a:r>
                    </a:p>
                    <a:p>
                      <a:pPr algn="just"/>
                      <a:r>
                        <a:rPr lang="es-CO" sz="1200" b="1" dirty="0" smtClean="0"/>
                        <a:t>CATALINA TORRES</a:t>
                      </a:r>
                    </a:p>
                    <a:p>
                      <a:pPr algn="just"/>
                      <a:r>
                        <a:rPr lang="es-CO" sz="1200" dirty="0" smtClean="0"/>
                        <a:t>ALBERTO MEDINA</a:t>
                      </a:r>
                    </a:p>
                    <a:p>
                      <a:pPr algn="just"/>
                      <a:r>
                        <a:rPr lang="es-CO" sz="1200" dirty="0" smtClean="0"/>
                        <a:t>JHON PACHECO</a:t>
                      </a:r>
                    </a:p>
                    <a:p>
                      <a:pPr algn="just"/>
                      <a:r>
                        <a:rPr lang="es-CO" sz="1200" dirty="0" smtClean="0"/>
                        <a:t>ALONSO PINEDA</a:t>
                      </a:r>
                      <a:endParaRPr lang="es-CO" sz="1200" dirty="0"/>
                    </a:p>
                  </a:txBody>
                  <a:tcPr/>
                </a:tc>
              </a:tr>
              <a:tr h="928694">
                <a:tc>
                  <a:txBody>
                    <a:bodyPr/>
                    <a:lstStyle/>
                    <a:p>
                      <a:pPr algn="ctr"/>
                      <a:r>
                        <a:rPr lang="es-CO" dirty="0" smtClean="0"/>
                        <a:t>3. </a:t>
                      </a:r>
                      <a:endParaRPr lang="es-CO" dirty="0"/>
                    </a:p>
                  </a:txBody>
                  <a:tcPr/>
                </a:tc>
                <a:tc>
                  <a:txBody>
                    <a:bodyPr/>
                    <a:lstStyle/>
                    <a:p>
                      <a:pPr algn="just"/>
                      <a:endParaRPr lang="es-CO" sz="1800" b="1" kern="1200" dirty="0" smtClean="0">
                        <a:solidFill>
                          <a:schemeClr val="tx1"/>
                        </a:solidFill>
                        <a:latin typeface="Cambria"/>
                        <a:ea typeface="Calibri"/>
                        <a:cs typeface="Cambria"/>
                      </a:endParaRPr>
                    </a:p>
                    <a:p>
                      <a:pPr algn="just"/>
                      <a:r>
                        <a:rPr lang="es-CO" sz="1800" b="1" kern="1200" dirty="0" smtClean="0">
                          <a:solidFill>
                            <a:schemeClr val="tx1"/>
                          </a:solidFill>
                          <a:latin typeface="Cambria"/>
                          <a:ea typeface="Calibri"/>
                          <a:cs typeface="Cambria"/>
                        </a:rPr>
                        <a:t>PARTICIPACION Y CONVIVENCIA</a:t>
                      </a:r>
                      <a:endParaRPr lang="es-CO" b="1" dirty="0"/>
                    </a:p>
                  </a:txBody>
                  <a:tcPr/>
                </a:tc>
                <a:tc>
                  <a:txBody>
                    <a:bodyPr/>
                    <a:lstStyle/>
                    <a:p>
                      <a:pPr algn="just"/>
                      <a:r>
                        <a:rPr lang="es-CO" sz="1100" dirty="0" smtClean="0"/>
                        <a:t>OFELIA PRIETO</a:t>
                      </a:r>
                    </a:p>
                    <a:p>
                      <a:pPr algn="just"/>
                      <a:r>
                        <a:rPr lang="es-CO" sz="1100" b="1" dirty="0" smtClean="0"/>
                        <a:t>ROSITA RUIZ</a:t>
                      </a:r>
                    </a:p>
                    <a:p>
                      <a:pPr algn="just"/>
                      <a:r>
                        <a:rPr lang="es-CO" sz="1100" dirty="0" smtClean="0"/>
                        <a:t>CONSTANZA CORREDOR</a:t>
                      </a:r>
                    </a:p>
                    <a:p>
                      <a:pPr algn="just"/>
                      <a:r>
                        <a:rPr lang="es-CO" sz="1100" dirty="0" smtClean="0"/>
                        <a:t>MERCEDES GUERRERO</a:t>
                      </a:r>
                    </a:p>
                    <a:p>
                      <a:pPr algn="just"/>
                      <a:r>
                        <a:rPr lang="es-CO" sz="1100" dirty="0" smtClean="0"/>
                        <a:t>MERCEDES ESPINOSA</a:t>
                      </a:r>
                      <a:endParaRPr lang="es-CO" sz="1100" dirty="0"/>
                    </a:p>
                  </a:txBody>
                  <a:tcPr/>
                </a:tc>
                <a:tc>
                  <a:txBody>
                    <a:bodyPr/>
                    <a:lstStyle/>
                    <a:p>
                      <a:pPr algn="just"/>
                      <a:r>
                        <a:rPr lang="es-CO" sz="1200" dirty="0" smtClean="0"/>
                        <a:t>YESID MARTINEZ</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1" dirty="0" smtClean="0"/>
                        <a:t>VIVIANA ALVARADO</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t>YURANY GONZALEZ</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t>CRISTIAN CRUZ</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t>EDITH ROBLES</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t>ANIBAL BORJA</a:t>
                      </a:r>
                    </a:p>
                    <a:p>
                      <a:pPr algn="just"/>
                      <a:endParaRPr lang="es-CO" sz="12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rrowheads="1"/>
          </p:cNvPicPr>
          <p:nvPr/>
        </p:nvPicPr>
        <p:blipFill>
          <a:blip r:embed="rId3"/>
          <a:srcRect/>
          <a:stretch>
            <a:fillRect/>
          </a:stretch>
        </p:blipFill>
        <p:spPr bwMode="auto">
          <a:xfrm>
            <a:off x="0" y="0"/>
            <a:ext cx="9156700" cy="6870700"/>
          </a:xfrm>
          <a:prstGeom prst="rect">
            <a:avLst/>
          </a:prstGeom>
          <a:noFill/>
          <a:ln w="9525">
            <a:noFill/>
            <a:miter lim="800000"/>
            <a:headEnd/>
            <a:tailEnd/>
          </a:ln>
          <a:effectLst/>
        </p:spPr>
      </p:pic>
      <p:sp>
        <p:nvSpPr>
          <p:cNvPr id="20483" name="Text Box 3"/>
          <p:cNvSpPr txBox="1">
            <a:spLocks noChangeArrowheads="1"/>
          </p:cNvSpPr>
          <p:nvPr/>
        </p:nvSpPr>
        <p:spPr bwMode="auto">
          <a:xfrm>
            <a:off x="1219200" y="1219200"/>
            <a:ext cx="3124200" cy="3935413"/>
          </a:xfrm>
          <a:prstGeom prst="rect">
            <a:avLst/>
          </a:prstGeom>
          <a:solidFill>
            <a:srgbClr val="33CCFF"/>
          </a:solidFill>
          <a:ln w="9525">
            <a:noFill/>
            <a:miter lim="800000"/>
            <a:headEnd/>
            <a:tailEnd/>
          </a:ln>
          <a:effectLst/>
        </p:spPr>
        <p:txBody>
          <a:bodyPr>
            <a:spAutoFit/>
          </a:bodyPr>
          <a:lstStyle/>
          <a:p>
            <a:r>
              <a:rPr lang="es-ES_tradnl" sz="2800">
                <a:latin typeface="Times New Roman" pitchFamily="18" charset="0"/>
              </a:rPr>
              <a:t>EN LA ANTIGUA GRECIA,</a:t>
            </a:r>
          </a:p>
          <a:p>
            <a:r>
              <a:rPr lang="es-ES_tradnl" sz="2800">
                <a:latin typeface="Times New Roman" pitchFamily="18" charset="0"/>
              </a:rPr>
              <a:t>SÓCRATES, FUE FAMOSO POR</a:t>
            </a:r>
          </a:p>
          <a:p>
            <a:r>
              <a:rPr lang="es-ES_tradnl" sz="2800">
                <a:latin typeface="Times New Roman" pitchFamily="18" charset="0"/>
              </a:rPr>
              <a:t>SU SABIDURÍA Y </a:t>
            </a:r>
          </a:p>
          <a:p>
            <a:r>
              <a:rPr lang="es-ES_tradnl" sz="2800">
                <a:latin typeface="Times New Roman" pitchFamily="18" charset="0"/>
              </a:rPr>
              <a:t>POR EL GRAN</a:t>
            </a:r>
          </a:p>
          <a:p>
            <a:r>
              <a:rPr lang="es-ES_tradnl" sz="2800">
                <a:latin typeface="Times New Roman" pitchFamily="18" charset="0"/>
              </a:rPr>
              <a:t>RESPETO QUE PROFESABA A</a:t>
            </a:r>
          </a:p>
          <a:p>
            <a:r>
              <a:rPr lang="es-ES_tradnl" sz="2800">
                <a:latin typeface="Times New Roman" pitchFamily="18" charset="0"/>
              </a:rPr>
              <a:t>TODOS.</a:t>
            </a:r>
            <a:endParaRPr lang="es-ES" sz="2800">
              <a:latin typeface="Times New Roman" pitchFamily="18" charset="0"/>
            </a:endParaRPr>
          </a:p>
        </p:txBody>
      </p:sp>
      <p:pic>
        <p:nvPicPr>
          <p:cNvPr id="20484" name="Picture 4" descr="socratesbust"/>
          <p:cNvPicPr>
            <a:picLocks noChangeAspect="1" noChangeArrowheads="1"/>
          </p:cNvPicPr>
          <p:nvPr/>
        </p:nvPicPr>
        <p:blipFill>
          <a:blip r:embed="rId4"/>
          <a:srcRect/>
          <a:stretch>
            <a:fillRect/>
          </a:stretch>
        </p:blipFill>
        <p:spPr bwMode="auto">
          <a:xfrm>
            <a:off x="4648200" y="914400"/>
            <a:ext cx="3352800" cy="489743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219" name="5 Marcador de número de diapositiva"/>
          <p:cNvSpPr>
            <a:spLocks noGrp="1"/>
          </p:cNvSpPr>
          <p:nvPr>
            <p:ph type="sldNum" sz="quarter" idx="12"/>
          </p:nvPr>
        </p:nvSpPr>
        <p:spPr>
          <a:xfrm>
            <a:off x="6553200" y="6248400"/>
            <a:ext cx="1905000" cy="457200"/>
          </a:xfrm>
          <a:noFill/>
        </p:spPr>
        <p:txBody>
          <a:bodyPr/>
          <a:lstStyle/>
          <a:p>
            <a:fld id="{97CB310E-1259-4BD3-A069-BD13BCB9DE4C}" type="slidenum">
              <a:rPr lang="en-US" smtClean="0"/>
              <a:pPr/>
              <a:t>20</a:t>
            </a:fld>
            <a:endParaRPr lang="en-US" smtClean="0"/>
          </a:p>
        </p:txBody>
      </p:sp>
      <p:sp>
        <p:nvSpPr>
          <p:cNvPr id="9220" name="9 CuadroTexto"/>
          <p:cNvSpPr txBox="1">
            <a:spLocks noChangeArrowheads="1"/>
          </p:cNvSpPr>
          <p:nvPr/>
        </p:nvSpPr>
        <p:spPr bwMode="auto">
          <a:xfrm>
            <a:off x="214313" y="357188"/>
            <a:ext cx="8572500" cy="461962"/>
          </a:xfrm>
          <a:prstGeom prst="rect">
            <a:avLst/>
          </a:prstGeom>
          <a:noFill/>
          <a:ln w="9525">
            <a:noFill/>
            <a:miter lim="800000"/>
            <a:headEnd/>
            <a:tailEnd/>
          </a:ln>
        </p:spPr>
        <p:txBody>
          <a:bodyPr>
            <a:spAutoFit/>
          </a:bodyPr>
          <a:lstStyle/>
          <a:p>
            <a:pPr algn="ctr"/>
            <a:r>
              <a:rPr lang="es-CO" sz="2400"/>
              <a:t>DISTRIBUCION DE GRUPOS DE TRABAJO  JM</a:t>
            </a:r>
          </a:p>
        </p:txBody>
      </p:sp>
      <p:graphicFrame>
        <p:nvGraphicFramePr>
          <p:cNvPr id="11" name="10 Tabla"/>
          <p:cNvGraphicFramePr>
            <a:graphicFrameLocks noGrp="1"/>
          </p:cNvGraphicFramePr>
          <p:nvPr/>
        </p:nvGraphicFramePr>
        <p:xfrm>
          <a:off x="285720" y="2214554"/>
          <a:ext cx="8429684" cy="2483174"/>
        </p:xfrm>
        <a:graphic>
          <a:graphicData uri="http://schemas.openxmlformats.org/drawingml/2006/table">
            <a:tbl>
              <a:tblPr firstRow="1" bandRow="1">
                <a:tableStyleId>{00A15C55-8517-42AA-B614-E9B94910E393}</a:tableStyleId>
              </a:tblPr>
              <a:tblGrid>
                <a:gridCol w="679816"/>
                <a:gridCol w="2175410"/>
                <a:gridCol w="2719233"/>
                <a:gridCol w="2855225"/>
              </a:tblGrid>
              <a:tr h="928694">
                <a:tc>
                  <a:txBody>
                    <a:bodyPr/>
                    <a:lstStyle/>
                    <a:p>
                      <a:pPr algn="ctr"/>
                      <a:r>
                        <a:rPr lang="es-CO" dirty="0" smtClean="0"/>
                        <a:t>No. </a:t>
                      </a:r>
                      <a:endParaRPr lang="es-CO" dirty="0"/>
                    </a:p>
                  </a:txBody>
                  <a:tcPr/>
                </a:tc>
                <a:tc>
                  <a:txBody>
                    <a:bodyPr/>
                    <a:lstStyle/>
                    <a:p>
                      <a:pPr algn="ctr"/>
                      <a:r>
                        <a:rPr lang="es-CO" dirty="0" smtClean="0"/>
                        <a:t>TEMATICA  </a:t>
                      </a:r>
                      <a:r>
                        <a:rPr lang="es-CO" baseline="0" dirty="0" smtClean="0"/>
                        <a:t> ASIGNADA</a:t>
                      </a:r>
                      <a:endParaRPr lang="es-CO" dirty="0"/>
                    </a:p>
                  </a:txBody>
                  <a:tcPr/>
                </a:tc>
                <a:tc>
                  <a:txBody>
                    <a:bodyPr/>
                    <a:lstStyle/>
                    <a:p>
                      <a:pPr algn="ctr"/>
                      <a:r>
                        <a:rPr lang="es-CO" dirty="0" smtClean="0"/>
                        <a:t>INTEGRANTES  JM</a:t>
                      </a:r>
                      <a:endParaRPr lang="es-CO" dirty="0"/>
                    </a:p>
                  </a:txBody>
                  <a:tcPr/>
                </a:tc>
                <a:tc>
                  <a:txBody>
                    <a:bodyPr/>
                    <a:lstStyle/>
                    <a:p>
                      <a:pPr algn="ctr"/>
                      <a:r>
                        <a:rPr lang="es-CO" dirty="0" smtClean="0"/>
                        <a:t>INTEGRANTES JT</a:t>
                      </a:r>
                      <a:endParaRPr lang="es-CO" dirty="0"/>
                    </a:p>
                  </a:txBody>
                  <a:tcPr/>
                </a:tc>
              </a:tr>
              <a:tr h="928694">
                <a:tc>
                  <a:txBody>
                    <a:bodyPr/>
                    <a:lstStyle/>
                    <a:p>
                      <a:pPr algn="ctr"/>
                      <a:r>
                        <a:rPr lang="es-CO" dirty="0" smtClean="0"/>
                        <a:t>4.</a:t>
                      </a:r>
                      <a:r>
                        <a:rPr lang="es-CO" baseline="0" dirty="0" smtClean="0"/>
                        <a:t> </a:t>
                      </a:r>
                      <a:endParaRPr lang="es-CO" dirty="0"/>
                    </a:p>
                  </a:txBody>
                  <a:tcPr/>
                </a:tc>
                <a:tc>
                  <a:txBody>
                    <a:bodyPr/>
                    <a:lstStyle/>
                    <a:p>
                      <a:pPr algn="just"/>
                      <a:r>
                        <a:rPr lang="es-CO" sz="1800" b="1" kern="1200" dirty="0" smtClean="0">
                          <a:solidFill>
                            <a:schemeClr val="dk1"/>
                          </a:solidFill>
                          <a:latin typeface="+mn-lt"/>
                          <a:ea typeface="+mn-ea"/>
                          <a:cs typeface="+mn-cs"/>
                        </a:rPr>
                        <a:t>PREVENCIÓN DE RIESGOS</a:t>
                      </a:r>
                      <a:endParaRPr lang="es-CO" sz="1800" b="1" kern="1200" dirty="0">
                        <a:solidFill>
                          <a:schemeClr val="dk1"/>
                        </a:solidFill>
                        <a:latin typeface="+mn-lt"/>
                        <a:ea typeface="+mn-ea"/>
                        <a:cs typeface="+mn-cs"/>
                      </a:endParaRPr>
                    </a:p>
                  </a:txBody>
                  <a:tcPr/>
                </a:tc>
                <a:tc>
                  <a:txBody>
                    <a:bodyPr/>
                    <a:lstStyle/>
                    <a:p>
                      <a:pPr algn="just"/>
                      <a:r>
                        <a:rPr lang="es-CO" sz="1200" b="0" dirty="0" smtClean="0"/>
                        <a:t>LUCIA </a:t>
                      </a:r>
                      <a:r>
                        <a:rPr lang="es-CO" sz="1200" b="0" baseline="0" dirty="0" smtClean="0"/>
                        <a:t> ROLON</a:t>
                      </a:r>
                    </a:p>
                    <a:p>
                      <a:pPr algn="just"/>
                      <a:r>
                        <a:rPr lang="es-CO" sz="1200" b="0" baseline="0" dirty="0" smtClean="0"/>
                        <a:t>MERCEDES FANG</a:t>
                      </a:r>
                    </a:p>
                    <a:p>
                      <a:pPr algn="just"/>
                      <a:r>
                        <a:rPr lang="es-CO" sz="1200" b="0" baseline="0" dirty="0" smtClean="0"/>
                        <a:t>CLEMENCIA  PINTOR</a:t>
                      </a:r>
                    </a:p>
                    <a:p>
                      <a:pPr algn="just"/>
                      <a:r>
                        <a:rPr lang="es-CO" sz="1200" b="0" baseline="0" dirty="0" smtClean="0"/>
                        <a:t>ESPERANZA  GUERRERO</a:t>
                      </a:r>
                    </a:p>
                    <a:p>
                      <a:pPr algn="just"/>
                      <a:r>
                        <a:rPr lang="es-CO" sz="1200" b="0" baseline="0" dirty="0" smtClean="0"/>
                        <a:t>MARIA TERESA  ROMERO</a:t>
                      </a:r>
                    </a:p>
                    <a:p>
                      <a:pPr algn="just"/>
                      <a:r>
                        <a:rPr lang="es-CO" sz="1200" b="1" baseline="0" dirty="0" smtClean="0"/>
                        <a:t>GLORIA RUIZ</a:t>
                      </a:r>
                      <a:endParaRPr lang="es-CO" sz="1200" b="1" dirty="0"/>
                    </a:p>
                  </a:txBody>
                  <a:tcPr/>
                </a:tc>
                <a:tc>
                  <a:txBody>
                    <a:bodyPr/>
                    <a:lstStyle/>
                    <a:p>
                      <a:pPr algn="just"/>
                      <a:r>
                        <a:rPr lang="es-CO" sz="1200" dirty="0" smtClean="0"/>
                        <a:t>DORA SANCHEZ</a:t>
                      </a:r>
                    </a:p>
                    <a:p>
                      <a:pPr algn="just"/>
                      <a:r>
                        <a:rPr lang="es-CO" sz="1200" dirty="0" smtClean="0"/>
                        <a:t>YOLANDA  PULIDO</a:t>
                      </a:r>
                    </a:p>
                    <a:p>
                      <a:pPr algn="just"/>
                      <a:r>
                        <a:rPr lang="es-CO" sz="1200" b="1" dirty="0" smtClean="0"/>
                        <a:t>OBED ALFONSO</a:t>
                      </a:r>
                    </a:p>
                    <a:p>
                      <a:pPr algn="just"/>
                      <a:r>
                        <a:rPr lang="es-CO" sz="1200" dirty="0" smtClean="0"/>
                        <a:t>OCTAVIO VASQUEZ</a:t>
                      </a:r>
                    </a:p>
                    <a:p>
                      <a:pPr algn="just"/>
                      <a:r>
                        <a:rPr lang="es-CO" sz="1200" dirty="0" smtClean="0"/>
                        <a:t>SANDRA</a:t>
                      </a:r>
                      <a:r>
                        <a:rPr lang="es-CO" sz="1200" baseline="0" dirty="0" smtClean="0"/>
                        <a:t> RUBIANO</a:t>
                      </a:r>
                    </a:p>
                    <a:p>
                      <a:pPr algn="just"/>
                      <a:r>
                        <a:rPr lang="es-CO" sz="1200" baseline="0" dirty="0" smtClean="0"/>
                        <a:t>ALBA  ANGEL</a:t>
                      </a:r>
                    </a:p>
                    <a:p>
                      <a:pPr algn="just"/>
                      <a:r>
                        <a:rPr lang="es-CO" sz="1200" baseline="0" dirty="0" smtClean="0"/>
                        <a:t>DORIS GUERRERO</a:t>
                      </a:r>
                    </a:p>
                    <a:p>
                      <a:pPr algn="just"/>
                      <a:endParaRPr lang="es-CO" sz="1200" baseline="0" dirty="0" smtClean="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10243"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285720" y="285728"/>
            <a:ext cx="8858280" cy="400110"/>
          </a:xfrm>
          <a:prstGeom prst="rect">
            <a:avLst/>
          </a:prstGeom>
        </p:spPr>
        <p:txBody>
          <a:bodyPr>
            <a:spAutoFit/>
          </a:bodyPr>
          <a:lstStyle/>
          <a:p>
            <a:pPr algn="ctr">
              <a:defRPr/>
            </a:pPr>
            <a:r>
              <a:rPr lang="es-ES"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PAUTAS PARA EL TRABAJO</a:t>
            </a:r>
          </a:p>
        </p:txBody>
      </p:sp>
      <p:sp>
        <p:nvSpPr>
          <p:cNvPr id="5" name="4 CuadroTexto"/>
          <p:cNvSpPr txBox="1"/>
          <p:nvPr/>
        </p:nvSpPr>
        <p:spPr>
          <a:xfrm>
            <a:off x="214313" y="785813"/>
            <a:ext cx="8786812" cy="5324475"/>
          </a:xfrm>
          <a:prstGeom prst="rect">
            <a:avLst/>
          </a:prstGeom>
          <a:noFill/>
        </p:spPr>
        <p:txBody>
          <a:bodyPr>
            <a:spAutoFit/>
          </a:bodyPr>
          <a:lstStyle/>
          <a:p>
            <a:pPr>
              <a:defRPr/>
            </a:pPr>
            <a:r>
              <a:rPr lang="es-CO" sz="2000" dirty="0"/>
              <a:t>Para poder unificar el documento final, los criterios para la elaboración del documento escrito  son los siguientes:</a:t>
            </a:r>
          </a:p>
          <a:p>
            <a:pPr>
              <a:defRPr/>
            </a:pPr>
            <a:r>
              <a:rPr lang="es-CO" sz="2000" dirty="0"/>
              <a:t>a. </a:t>
            </a:r>
            <a:r>
              <a:rPr lang="es-CO" sz="2000" b="1" dirty="0"/>
              <a:t>NORMAS DE ESTILO</a:t>
            </a:r>
          </a:p>
          <a:p>
            <a:pPr marL="457200" indent="-457200">
              <a:buFontTx/>
              <a:buAutoNum type="arabicPeriod"/>
              <a:defRPr/>
            </a:pPr>
            <a:r>
              <a:rPr lang="es-CO" sz="2000" dirty="0"/>
              <a:t>Formato </a:t>
            </a:r>
            <a:r>
              <a:rPr lang="es-CO" sz="2000" dirty="0" err="1"/>
              <a:t>word</a:t>
            </a:r>
            <a:endParaRPr lang="es-CO" sz="2000" dirty="0"/>
          </a:p>
          <a:p>
            <a:pPr marL="457200" indent="-457200">
              <a:buFontTx/>
              <a:buAutoNum type="arabicPeriod"/>
              <a:defRPr/>
            </a:pPr>
            <a:r>
              <a:rPr lang="es-CO" sz="2000" dirty="0"/>
              <a:t>Letra Arial No. 12</a:t>
            </a:r>
          </a:p>
          <a:p>
            <a:pPr marL="457200" indent="-457200">
              <a:buFontTx/>
              <a:buAutoNum type="arabicPeriod"/>
              <a:defRPr/>
            </a:pPr>
            <a:r>
              <a:rPr lang="es-CO" sz="2000" dirty="0"/>
              <a:t>Esquema con justificación</a:t>
            </a:r>
          </a:p>
          <a:p>
            <a:pPr marL="457200" indent="-457200">
              <a:buFontTx/>
              <a:buAutoNum type="arabicPeriod"/>
              <a:defRPr/>
            </a:pPr>
            <a:r>
              <a:rPr lang="es-CO" sz="2000" dirty="0"/>
              <a:t>Margen moderado</a:t>
            </a:r>
          </a:p>
          <a:p>
            <a:pPr marL="457200" indent="-457200">
              <a:buFontTx/>
              <a:buAutoNum type="arabicPeriod"/>
              <a:defRPr/>
            </a:pPr>
            <a:r>
              <a:rPr lang="es-CO" sz="2000" dirty="0"/>
              <a:t>Orientación vertical</a:t>
            </a:r>
          </a:p>
          <a:p>
            <a:pPr marL="457200" indent="-457200">
              <a:defRPr/>
            </a:pPr>
            <a:endParaRPr lang="es-CO" sz="2000" dirty="0"/>
          </a:p>
          <a:p>
            <a:pPr marL="457200" indent="-457200">
              <a:buFontTx/>
              <a:buAutoNum type="alphaUcPeriod" startAt="2"/>
              <a:defRPr/>
            </a:pPr>
            <a:r>
              <a:rPr lang="es-CO" sz="2000" b="1" dirty="0"/>
              <a:t>MANEJO DEL TIEMPO</a:t>
            </a:r>
            <a:r>
              <a:rPr lang="es-CO" sz="2000" dirty="0"/>
              <a:t>: Cada grupo conformado se ubica en la sala de informática en uno de los computadores asignados. El tiempo de trabajo  lo regula el grupo,  pero el producto (documento construido) debe ser entregado al final de la jornada a rectoría por parte del líder de cada grupo.  Una vez sea entregado el documento en físico  y enviado al correo del colegio: </a:t>
            </a:r>
            <a:r>
              <a:rPr lang="es-CO" sz="2000" dirty="0">
                <a:hlinkClick r:id="rId3"/>
              </a:rPr>
              <a:t>colegioeljazmin@gmail.com</a:t>
            </a:r>
            <a:r>
              <a:rPr lang="es-CO" sz="2000" dirty="0"/>
              <a:t> el grupo se puede retirar del colegio.  </a:t>
            </a:r>
          </a:p>
          <a:p>
            <a:pPr>
              <a:defRPr/>
            </a:pPr>
            <a:endParaRPr lang="es-CO"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1319213"/>
            <a:ext cx="9144000" cy="0"/>
          </a:xfrm>
          <a:prstGeom prst="rect">
            <a:avLst/>
          </a:prstGeom>
          <a:noFill/>
          <a:ln w="9525">
            <a:noFill/>
            <a:miter lim="800000"/>
            <a:headEnd/>
            <a:tailEnd/>
          </a:ln>
        </p:spPr>
        <p:txBody>
          <a:bodyPr wrap="none" anchor="ctr">
            <a:spAutoFit/>
          </a:bodyPr>
          <a:lstStyle/>
          <a:p>
            <a:endParaRPr lang="es-CO"/>
          </a:p>
        </p:txBody>
      </p:sp>
      <p:pic>
        <p:nvPicPr>
          <p:cNvPr id="12291" name="Picture 3" descr="INSTITUCIONAL AZU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214282" y="857232"/>
            <a:ext cx="8072494" cy="4647426"/>
          </a:xfrm>
          <a:prstGeom prst="rect">
            <a:avLst/>
          </a:prstGeom>
        </p:spPr>
        <p:txBody>
          <a:bodyPr wrap="square">
            <a:spAutoFit/>
          </a:bodyPr>
          <a:lstStyle/>
          <a:p>
            <a:pPr algn="ctr">
              <a:defRPr/>
            </a:pPr>
            <a:r>
              <a:rPr lang="es-ES" sz="6000" b="1" dirty="0">
                <a:ln w="18000">
                  <a:solidFill>
                    <a:schemeClr val="accent2">
                      <a:satMod val="140000"/>
                    </a:schemeClr>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a:outerShdw blurRad="25500" dist="23000" dir="7020000" algn="tl">
                    <a:srgbClr val="000000">
                      <a:alpha val="50000"/>
                    </a:srgbClr>
                  </a:outerShdw>
                </a:effectLst>
              </a:rPr>
              <a:t>AREA DE GESTION </a:t>
            </a:r>
            <a:r>
              <a:rPr lang="es-ES" sz="6000" b="1" dirty="0" smtClean="0">
                <a:ln w="18000">
                  <a:solidFill>
                    <a:schemeClr val="accent2">
                      <a:satMod val="140000"/>
                    </a:schemeClr>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a:outerShdw blurRad="25500" dist="23000" dir="7020000" algn="tl">
                    <a:srgbClr val="000000">
                      <a:alpha val="50000"/>
                    </a:srgbClr>
                  </a:outerShdw>
                </a:effectLst>
              </a:rPr>
              <a:t>COMUNIDAD Y CONVIVENCIA</a:t>
            </a:r>
            <a:endParaRPr lang="es-ES" sz="6000" b="1" dirty="0">
              <a:ln w="18000">
                <a:solidFill>
                  <a:schemeClr val="accent2">
                    <a:satMod val="140000"/>
                  </a:schemeClr>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a:outerShdw blurRad="25500" dist="23000" dir="7020000" algn="tl">
                  <a:srgbClr val="000000">
                    <a:alpha val="50000"/>
                  </a:srgbClr>
                </a:outerShdw>
              </a:effectLst>
            </a:endParaRPr>
          </a:p>
          <a:p>
            <a:pPr algn="ctr">
              <a:defRPr/>
            </a:pPr>
            <a:r>
              <a:rPr lang="es-ES" sz="3200" b="1" dirty="0" smtClean="0">
                <a:ln w="18000">
                  <a:solidFill>
                    <a:schemeClr val="accent2">
                      <a:satMod val="140000"/>
                    </a:schemeClr>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a:outerShdw blurRad="25500" dist="23000" dir="7020000" algn="tl">
                    <a:srgbClr val="000000">
                      <a:alpha val="50000"/>
                    </a:srgbClr>
                  </a:outerShdw>
                </a:effectLst>
              </a:rPr>
              <a:t>COORDINADORA:  </a:t>
            </a:r>
            <a:r>
              <a:rPr lang="es-ES" sz="3200" b="1" dirty="0" smtClean="0">
                <a:ln w="18000">
                  <a:solidFill>
                    <a:schemeClr val="accent2">
                      <a:satMod val="140000"/>
                    </a:schemeClr>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a:outerShdw blurRad="25500" dist="23000" dir="7020000" algn="tl">
                    <a:srgbClr val="000000">
                      <a:alpha val="50000"/>
                    </a:srgbClr>
                  </a:outerShdw>
                </a:effectLst>
              </a:rPr>
              <a:t>STELLA </a:t>
            </a:r>
            <a:r>
              <a:rPr lang="es-ES" sz="3200" b="1" dirty="0" smtClean="0">
                <a:ln w="18000">
                  <a:solidFill>
                    <a:schemeClr val="accent2">
                      <a:satMod val="140000"/>
                    </a:schemeClr>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a:outerShdw blurRad="25500" dist="23000" dir="7020000" algn="tl">
                    <a:srgbClr val="000000">
                      <a:alpha val="50000"/>
                    </a:srgbClr>
                  </a:outerShdw>
                </a:effectLst>
              </a:rPr>
              <a:t>SIERRA</a:t>
            </a:r>
          </a:p>
          <a:p>
            <a:pPr algn="ctr">
              <a:defRPr/>
            </a:pPr>
            <a:r>
              <a:rPr lang="es-ES" sz="2400" b="1" dirty="0">
                <a:ln w="18000">
                  <a:solidFill>
                    <a:schemeClr val="accent2">
                      <a:satMod val="140000"/>
                    </a:schemeClr>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a:outerShdw blurRad="25500" dist="23000" dir="7020000" algn="tl">
                    <a:srgbClr val="000000">
                      <a:alpha val="50000"/>
                    </a:srgbClr>
                  </a:outerShdw>
                </a:effectLst>
              </a:rPr>
              <a:t>VIERNES  22 DE JUNIO</a:t>
            </a:r>
          </a:p>
          <a:p>
            <a:pPr algn="ctr">
              <a:defRPr/>
            </a:pPr>
            <a:endParaRPr lang="es-ES"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rrowheads="1"/>
          </p:cNvPicPr>
          <p:nvPr/>
        </p:nvPicPr>
        <p:blipFill>
          <a:blip r:embed="rId3"/>
          <a:srcRect/>
          <a:stretch>
            <a:fillRect/>
          </a:stretch>
        </p:blipFill>
        <p:spPr bwMode="auto">
          <a:xfrm>
            <a:off x="0" y="0"/>
            <a:ext cx="9156700" cy="6870700"/>
          </a:xfrm>
          <a:prstGeom prst="rect">
            <a:avLst/>
          </a:prstGeom>
          <a:noFill/>
          <a:ln w="9525">
            <a:noFill/>
            <a:miter lim="800000"/>
            <a:headEnd/>
            <a:tailEnd/>
          </a:ln>
          <a:effectLst/>
        </p:spPr>
      </p:pic>
      <p:sp>
        <p:nvSpPr>
          <p:cNvPr id="22531" name="Text Box 3"/>
          <p:cNvSpPr txBox="1">
            <a:spLocks noChangeArrowheads="1"/>
          </p:cNvSpPr>
          <p:nvPr/>
        </p:nvSpPr>
        <p:spPr bwMode="auto">
          <a:xfrm>
            <a:off x="1676400" y="1371600"/>
            <a:ext cx="6010275" cy="3930650"/>
          </a:xfrm>
          <a:prstGeom prst="rect">
            <a:avLst/>
          </a:prstGeom>
          <a:noFill/>
          <a:ln w="9525">
            <a:noFill/>
            <a:miter lim="800000"/>
            <a:headEnd/>
            <a:tailEnd/>
          </a:ln>
          <a:effectLst/>
        </p:spPr>
        <p:txBody>
          <a:bodyPr wrap="none">
            <a:spAutoFit/>
          </a:bodyPr>
          <a:lstStyle/>
          <a:p>
            <a:pPr algn="just"/>
            <a:r>
              <a:rPr lang="es-ES_tradnl" sz="3200">
                <a:latin typeface="Times New Roman" pitchFamily="18" charset="0"/>
              </a:rPr>
              <a:t>UN DÍA, UN CONOCIDO SE</a:t>
            </a:r>
          </a:p>
          <a:p>
            <a:pPr algn="just"/>
            <a:r>
              <a:rPr lang="es-ES_tradnl" sz="3200">
                <a:latin typeface="Times New Roman" pitchFamily="18" charset="0"/>
              </a:rPr>
              <a:t>ENCONTRÓ CON EL GRAN</a:t>
            </a:r>
          </a:p>
          <a:p>
            <a:pPr algn="just"/>
            <a:r>
              <a:rPr lang="es-ES_tradnl" sz="3200">
                <a:latin typeface="Times New Roman" pitchFamily="18" charset="0"/>
              </a:rPr>
              <a:t>FILÓSOFO, Y LE DIJO:</a:t>
            </a:r>
          </a:p>
          <a:p>
            <a:pPr algn="just"/>
            <a:endParaRPr lang="es-ES_tradnl" sz="3200">
              <a:latin typeface="Times New Roman" pitchFamily="18" charset="0"/>
            </a:endParaRPr>
          </a:p>
          <a:p>
            <a:pPr algn="just"/>
            <a:r>
              <a:rPr lang="es-ES_tradnl" sz="3200">
                <a:solidFill>
                  <a:srgbClr val="996633"/>
                </a:solidFill>
                <a:latin typeface="Times New Roman" pitchFamily="18" charset="0"/>
              </a:rPr>
              <a:t>_ </a:t>
            </a:r>
            <a:r>
              <a:rPr lang="es-ES_tradnl" sz="4000" i="1">
                <a:solidFill>
                  <a:srgbClr val="996633"/>
                </a:solidFill>
                <a:effectLst>
                  <a:outerShdw blurRad="38100" dist="38100" dir="2700000" algn="tl">
                    <a:srgbClr val="C0C0C0"/>
                  </a:outerShdw>
                </a:effectLst>
                <a:latin typeface="Monotype Corsiva" pitchFamily="66" charset="0"/>
              </a:rPr>
              <a:t> </a:t>
            </a:r>
            <a:r>
              <a:rPr lang="es-ES_tradnl" sz="4000" i="1">
                <a:solidFill>
                  <a:srgbClr val="009900"/>
                </a:solidFill>
                <a:effectLst>
                  <a:outerShdw blurRad="38100" dist="38100" dir="2700000" algn="tl">
                    <a:srgbClr val="C0C0C0"/>
                  </a:outerShdw>
                </a:effectLst>
                <a:latin typeface="Monotype Corsiva" pitchFamily="66" charset="0"/>
              </a:rPr>
              <a:t>Sabes lo que escuché acerca de </a:t>
            </a:r>
          </a:p>
          <a:p>
            <a:pPr algn="just"/>
            <a:r>
              <a:rPr lang="es-ES_tradnl" sz="4000" i="1">
                <a:solidFill>
                  <a:srgbClr val="009900"/>
                </a:solidFill>
                <a:effectLst>
                  <a:outerShdw blurRad="38100" dist="38100" dir="2700000" algn="tl">
                    <a:srgbClr val="C0C0C0"/>
                  </a:outerShdw>
                </a:effectLst>
                <a:latin typeface="Monotype Corsiva" pitchFamily="66" charset="0"/>
              </a:rPr>
              <a:t>tu amigo ?</a:t>
            </a:r>
          </a:p>
          <a:p>
            <a:pPr algn="just"/>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rrowheads="1"/>
          </p:cNvPicPr>
          <p:nvPr/>
        </p:nvPicPr>
        <p:blipFill>
          <a:blip r:embed="rId3"/>
          <a:srcRect/>
          <a:stretch>
            <a:fillRect/>
          </a:stretch>
        </p:blipFill>
        <p:spPr bwMode="auto">
          <a:xfrm>
            <a:off x="0" y="0"/>
            <a:ext cx="9156700" cy="6870700"/>
          </a:xfrm>
          <a:prstGeom prst="rect">
            <a:avLst/>
          </a:prstGeom>
          <a:noFill/>
          <a:ln w="9525">
            <a:noFill/>
            <a:miter lim="800000"/>
            <a:headEnd/>
            <a:tailEnd/>
          </a:ln>
          <a:effectLst/>
        </p:spPr>
      </p:pic>
      <p:sp>
        <p:nvSpPr>
          <p:cNvPr id="24579" name="Text Box 3"/>
          <p:cNvSpPr txBox="1">
            <a:spLocks noChangeArrowheads="1"/>
          </p:cNvSpPr>
          <p:nvPr/>
        </p:nvSpPr>
        <p:spPr bwMode="auto">
          <a:xfrm>
            <a:off x="1219200" y="1219200"/>
            <a:ext cx="6705600" cy="5029200"/>
          </a:xfrm>
          <a:prstGeom prst="rect">
            <a:avLst/>
          </a:prstGeom>
          <a:noFill/>
          <a:ln w="9525">
            <a:noFill/>
            <a:miter lim="800000"/>
            <a:headEnd/>
            <a:tailEnd/>
          </a:ln>
          <a:effectLst/>
        </p:spPr>
        <p:txBody>
          <a:bodyPr>
            <a:spAutoFit/>
          </a:bodyPr>
          <a:lstStyle/>
          <a:p>
            <a:pPr algn="just"/>
            <a:r>
              <a:rPr lang="es-ES_tradnl" sz="4000" i="1">
                <a:effectLst>
                  <a:outerShdw blurRad="38100" dist="38100" dir="2700000" algn="tl">
                    <a:srgbClr val="C0C0C0"/>
                  </a:outerShdw>
                </a:effectLst>
                <a:latin typeface="Monotype Corsiva" pitchFamily="66" charset="0"/>
              </a:rPr>
              <a:t>- </a:t>
            </a:r>
            <a:r>
              <a:rPr lang="es-ES_tradnl" sz="4000" i="1">
                <a:solidFill>
                  <a:srgbClr val="0000FF"/>
                </a:solidFill>
                <a:effectLst>
                  <a:outerShdw blurRad="38100" dist="38100" dir="2700000" algn="tl">
                    <a:srgbClr val="C0C0C0"/>
                  </a:outerShdw>
                </a:effectLst>
                <a:latin typeface="Monotype Corsiva" pitchFamily="66" charset="0"/>
              </a:rPr>
              <a:t>Espera un minuto,</a:t>
            </a:r>
            <a:r>
              <a:rPr lang="es-ES_tradnl" sz="4000" i="1">
                <a:effectLst>
                  <a:outerShdw blurRad="38100" dist="38100" dir="2700000" algn="tl">
                    <a:srgbClr val="C0C0C0"/>
                  </a:outerShdw>
                </a:effectLst>
                <a:latin typeface="Monotype Corsiva" pitchFamily="66" charset="0"/>
              </a:rPr>
              <a:t> replicó Sócrates. </a:t>
            </a:r>
          </a:p>
          <a:p>
            <a:pPr algn="just"/>
            <a:r>
              <a:rPr lang="es-ES_tradnl" sz="4000" i="1">
                <a:solidFill>
                  <a:srgbClr val="0000FF"/>
                </a:solidFill>
                <a:effectLst>
                  <a:outerShdw blurRad="38100" dist="38100" dir="2700000" algn="tl">
                    <a:srgbClr val="C0C0C0"/>
                  </a:outerShdw>
                </a:effectLst>
                <a:latin typeface="Monotype Corsiva" pitchFamily="66" charset="0"/>
              </a:rPr>
              <a:t>Antes de decirme nada, quisiera que pasaras un pequeño exámen.</a:t>
            </a:r>
          </a:p>
          <a:p>
            <a:pPr algn="just"/>
            <a:r>
              <a:rPr lang="es-ES_tradnl" sz="4000" i="1">
                <a:solidFill>
                  <a:srgbClr val="0000FF"/>
                </a:solidFill>
                <a:effectLst>
                  <a:outerShdw blurRad="38100" dist="38100" dir="2700000" algn="tl">
                    <a:srgbClr val="C0C0C0"/>
                  </a:outerShdw>
                </a:effectLst>
                <a:latin typeface="Monotype Corsiva" pitchFamily="66" charset="0"/>
              </a:rPr>
              <a:t>Yo lo llamo el exámen del triple filtro.</a:t>
            </a:r>
          </a:p>
          <a:p>
            <a:pPr algn="just"/>
            <a:endParaRPr lang="es-ES_tradnl" sz="4000" i="1">
              <a:solidFill>
                <a:srgbClr val="0000FF"/>
              </a:solidFill>
              <a:effectLst>
                <a:outerShdw blurRad="38100" dist="38100" dir="2700000" algn="tl">
                  <a:srgbClr val="C0C0C0"/>
                </a:outerShdw>
              </a:effectLst>
              <a:latin typeface="Monotype Corsiva" pitchFamily="66" charset="0"/>
            </a:endParaRPr>
          </a:p>
          <a:p>
            <a:pPr algn="just"/>
            <a:r>
              <a:rPr lang="es-ES_tradnl" sz="4000" i="1">
                <a:effectLst>
                  <a:outerShdw blurRad="38100" dist="38100" dir="2700000" algn="tl">
                    <a:srgbClr val="C0C0C0"/>
                  </a:outerShdw>
                </a:effectLst>
                <a:latin typeface="Monotype Corsiva" pitchFamily="66" charset="0"/>
              </a:rPr>
              <a:t>- </a:t>
            </a:r>
            <a:r>
              <a:rPr lang="es-ES_tradnl" sz="4000" i="1">
                <a:solidFill>
                  <a:srgbClr val="009900"/>
                </a:solidFill>
                <a:effectLst>
                  <a:outerShdw blurRad="38100" dist="38100" dir="2700000" algn="tl">
                    <a:srgbClr val="C0C0C0"/>
                  </a:outerShdw>
                </a:effectLst>
                <a:latin typeface="Monotype Corsiva" pitchFamily="66" charset="0"/>
              </a:rPr>
              <a:t>Triple filtro ?</a:t>
            </a:r>
            <a:r>
              <a:rPr lang="es-ES_tradnl" sz="4000" i="1">
                <a:effectLst>
                  <a:outerShdw blurRad="38100" dist="38100" dir="2700000" algn="tl">
                    <a:srgbClr val="C0C0C0"/>
                  </a:outerShdw>
                </a:effectLst>
                <a:latin typeface="Monotype Corsiva" pitchFamily="66" charset="0"/>
              </a:rPr>
              <a:t> , preguntó el otro .</a:t>
            </a:r>
            <a:endParaRPr lang="es-ES_tradnl"/>
          </a:p>
          <a:p>
            <a:pPr algn="just"/>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rrowheads="1"/>
          </p:cNvPicPr>
          <p:nvPr/>
        </p:nvPicPr>
        <p:blipFill>
          <a:blip r:embed="rId3"/>
          <a:srcRect/>
          <a:stretch>
            <a:fillRect/>
          </a:stretch>
        </p:blipFill>
        <p:spPr bwMode="auto">
          <a:xfrm>
            <a:off x="0" y="0"/>
            <a:ext cx="9156700" cy="6870700"/>
          </a:xfrm>
          <a:prstGeom prst="rect">
            <a:avLst/>
          </a:prstGeom>
          <a:noFill/>
          <a:ln w="9525">
            <a:noFill/>
            <a:miter lim="800000"/>
            <a:headEnd/>
            <a:tailEnd/>
          </a:ln>
          <a:effectLst/>
        </p:spPr>
      </p:pic>
      <p:sp>
        <p:nvSpPr>
          <p:cNvPr id="26628" name="Text Box 4"/>
          <p:cNvSpPr txBox="1">
            <a:spLocks noChangeArrowheads="1"/>
          </p:cNvSpPr>
          <p:nvPr/>
        </p:nvSpPr>
        <p:spPr bwMode="auto">
          <a:xfrm>
            <a:off x="1295400" y="1143000"/>
            <a:ext cx="6705600" cy="4419600"/>
          </a:xfrm>
          <a:prstGeom prst="rect">
            <a:avLst/>
          </a:prstGeom>
          <a:noFill/>
          <a:ln w="9525">
            <a:noFill/>
            <a:miter lim="800000"/>
            <a:headEnd/>
            <a:tailEnd/>
          </a:ln>
          <a:effectLst/>
        </p:spPr>
        <p:txBody>
          <a:bodyPr>
            <a:spAutoFit/>
          </a:bodyPr>
          <a:lstStyle/>
          <a:p>
            <a:pPr algn="just"/>
            <a:r>
              <a:rPr lang="es-ES_tradnl" sz="4000" i="1">
                <a:effectLst>
                  <a:outerShdw blurRad="38100" dist="38100" dir="2700000" algn="tl">
                    <a:srgbClr val="C0C0C0"/>
                  </a:outerShdw>
                </a:effectLst>
                <a:latin typeface="Monotype Corsiva" pitchFamily="66" charset="0"/>
              </a:rPr>
              <a:t>- </a:t>
            </a:r>
            <a:r>
              <a:rPr lang="es-ES_tradnl" sz="4000" i="1">
                <a:solidFill>
                  <a:srgbClr val="0000FF"/>
                </a:solidFill>
                <a:effectLst>
                  <a:outerShdw blurRad="38100" dist="38100" dir="2700000" algn="tl">
                    <a:srgbClr val="C0C0C0"/>
                  </a:outerShdw>
                </a:effectLst>
                <a:latin typeface="Monotype Corsiva" pitchFamily="66" charset="0"/>
              </a:rPr>
              <a:t>Correcto,</a:t>
            </a:r>
            <a:r>
              <a:rPr lang="es-ES_tradnl" sz="4000" i="1">
                <a:effectLst>
                  <a:outerShdw blurRad="38100" dist="38100" dir="2700000" algn="tl">
                    <a:srgbClr val="C0C0C0"/>
                  </a:outerShdw>
                </a:effectLst>
                <a:latin typeface="Monotype Corsiva" pitchFamily="66" charset="0"/>
              </a:rPr>
              <a:t> continúo Sócrates.</a:t>
            </a:r>
          </a:p>
          <a:p>
            <a:pPr algn="just"/>
            <a:r>
              <a:rPr lang="es-ES_tradnl" sz="4000" i="1">
                <a:solidFill>
                  <a:srgbClr val="0000FF"/>
                </a:solidFill>
                <a:effectLst>
                  <a:outerShdw blurRad="38100" dist="38100" dir="2700000" algn="tl">
                    <a:srgbClr val="C0C0C0"/>
                  </a:outerShdw>
                </a:effectLst>
                <a:latin typeface="Monotype Corsiva" pitchFamily="66" charset="0"/>
              </a:rPr>
              <a:t>Antes de que me hables sobre mi amigo, puede ser una buena idea filtrar tres veces lo que vas a decir.</a:t>
            </a:r>
          </a:p>
          <a:p>
            <a:pPr algn="just"/>
            <a:endParaRPr lang="es-ES_tradnl" sz="4000" i="1">
              <a:solidFill>
                <a:srgbClr val="0000FF"/>
              </a:solidFill>
              <a:effectLst>
                <a:outerShdw blurRad="38100" dist="38100" dir="2700000" algn="tl">
                  <a:srgbClr val="C0C0C0"/>
                </a:outerShdw>
              </a:effectLst>
              <a:latin typeface="Monotype Corsiva" pitchFamily="66" charset="0"/>
            </a:endParaRPr>
          </a:p>
          <a:p>
            <a:pPr algn="just"/>
            <a:r>
              <a:rPr lang="es-ES_tradnl" sz="4000" i="1">
                <a:solidFill>
                  <a:srgbClr val="0000FF"/>
                </a:solidFill>
                <a:effectLst>
                  <a:outerShdw blurRad="38100" dist="38100" dir="2700000" algn="tl">
                    <a:srgbClr val="C0C0C0"/>
                  </a:outerShdw>
                </a:effectLst>
                <a:latin typeface="Monotype Corsiva" pitchFamily="66" charset="0"/>
              </a:rPr>
              <a:t>Es por eso que lo llamo el</a:t>
            </a:r>
            <a:r>
              <a:rPr lang="es-ES_tradnl" sz="4000" i="1">
                <a:effectLst>
                  <a:outerShdw blurRad="38100" dist="38100" dir="2700000" algn="tl">
                    <a:srgbClr val="C0C0C0"/>
                  </a:outerShdw>
                </a:effectLst>
                <a:latin typeface="Monotype Corsiva" pitchFamily="66" charset="0"/>
              </a:rPr>
              <a:t>  </a:t>
            </a:r>
            <a:r>
              <a:rPr lang="es-ES_tradnl" sz="4000" i="1">
                <a:solidFill>
                  <a:srgbClr val="CC0000"/>
                </a:solidFill>
                <a:effectLst>
                  <a:outerShdw blurRad="38100" dist="38100" dir="2700000" algn="tl">
                    <a:srgbClr val="C0C0C0"/>
                  </a:outerShdw>
                </a:effectLst>
                <a:latin typeface="Monotype Corsiva" pitchFamily="66" charset="0"/>
              </a:rPr>
              <a:t>“Exámen del triple filtro</a:t>
            </a:r>
            <a:r>
              <a:rPr lang="es-ES_tradnl">
                <a:solidFill>
                  <a:srgbClr val="CC0000"/>
                </a:solidFill>
              </a:rPr>
              <a:t>”</a:t>
            </a:r>
            <a:endParaRPr lang="es-ES">
              <a:solidFill>
                <a:srgbClr val="CC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rrowheads="1"/>
          </p:cNvPicPr>
          <p:nvPr/>
        </p:nvPicPr>
        <p:blipFill>
          <a:blip r:embed="rId3"/>
          <a:srcRect/>
          <a:stretch>
            <a:fillRect/>
          </a:stretch>
        </p:blipFill>
        <p:spPr bwMode="auto">
          <a:xfrm>
            <a:off x="0" y="0"/>
            <a:ext cx="9156700" cy="6870700"/>
          </a:xfrm>
          <a:prstGeom prst="rect">
            <a:avLst/>
          </a:prstGeom>
          <a:noFill/>
          <a:ln w="9525">
            <a:noFill/>
            <a:miter lim="800000"/>
            <a:headEnd/>
            <a:tailEnd/>
          </a:ln>
          <a:effectLst/>
        </p:spPr>
      </p:pic>
      <p:sp>
        <p:nvSpPr>
          <p:cNvPr id="28676" name="Text Box 4"/>
          <p:cNvSpPr txBox="1">
            <a:spLocks noChangeArrowheads="1"/>
          </p:cNvSpPr>
          <p:nvPr/>
        </p:nvSpPr>
        <p:spPr bwMode="auto">
          <a:xfrm>
            <a:off x="1219200" y="914400"/>
            <a:ext cx="6477000" cy="4968875"/>
          </a:xfrm>
          <a:prstGeom prst="rect">
            <a:avLst/>
          </a:prstGeom>
          <a:noFill/>
          <a:ln w="9525">
            <a:noFill/>
            <a:miter lim="800000"/>
            <a:headEnd/>
            <a:tailEnd/>
          </a:ln>
          <a:effectLst/>
        </p:spPr>
        <p:txBody>
          <a:bodyPr>
            <a:spAutoFit/>
          </a:bodyPr>
          <a:lstStyle/>
          <a:p>
            <a:pPr algn="just"/>
            <a:r>
              <a:rPr lang="es-ES_tradnl" sz="4000" i="1">
                <a:effectLst>
                  <a:outerShdw blurRad="38100" dist="38100" dir="2700000" algn="tl">
                    <a:srgbClr val="C0C0C0"/>
                  </a:outerShdw>
                </a:effectLst>
                <a:latin typeface="Monotype Corsiva" pitchFamily="66" charset="0"/>
              </a:rPr>
              <a:t>... </a:t>
            </a:r>
            <a:r>
              <a:rPr lang="es-ES_tradnl" sz="4000" i="1" u="sng">
                <a:solidFill>
                  <a:srgbClr val="CC0000"/>
                </a:solidFill>
                <a:effectLst>
                  <a:outerShdw blurRad="38100" dist="38100" dir="2700000" algn="tl">
                    <a:srgbClr val="C0C0C0"/>
                  </a:outerShdw>
                </a:effectLst>
                <a:latin typeface="Monotype Corsiva" pitchFamily="66" charset="0"/>
              </a:rPr>
              <a:t>El primer filtro es la VERDAD.</a:t>
            </a:r>
          </a:p>
          <a:p>
            <a:pPr algn="just"/>
            <a:r>
              <a:rPr lang="es-ES_tradnl" sz="4000" i="1">
                <a:solidFill>
                  <a:srgbClr val="0000FF"/>
                </a:solidFill>
                <a:effectLst>
                  <a:outerShdw blurRad="38100" dist="38100" dir="2700000" algn="tl">
                    <a:srgbClr val="C0C0C0"/>
                  </a:outerShdw>
                </a:effectLst>
                <a:latin typeface="Monotype Corsiva" pitchFamily="66" charset="0"/>
              </a:rPr>
              <a:t>¿estás absolutamente seguro de que lo que vas a decirme es cierto ?</a:t>
            </a:r>
            <a:endParaRPr lang="es-ES_tradnl" sz="4000" i="1">
              <a:effectLst>
                <a:outerShdw blurRad="38100" dist="38100" dir="2700000" algn="tl">
                  <a:srgbClr val="C0C0C0"/>
                </a:outerShdw>
              </a:effectLst>
              <a:latin typeface="Monotype Corsiva" pitchFamily="66" charset="0"/>
            </a:endParaRPr>
          </a:p>
          <a:p>
            <a:pPr algn="just"/>
            <a:r>
              <a:rPr lang="es-ES_tradnl" sz="4000" i="1">
                <a:effectLst>
                  <a:outerShdw blurRad="38100" dist="38100" dir="2700000" algn="tl">
                    <a:srgbClr val="C0C0C0"/>
                  </a:outerShdw>
                </a:effectLst>
                <a:latin typeface="Monotype Corsiva" pitchFamily="66" charset="0"/>
              </a:rPr>
              <a:t>_ </a:t>
            </a:r>
            <a:r>
              <a:rPr lang="es-ES_tradnl" sz="4000" i="1">
                <a:solidFill>
                  <a:srgbClr val="009900"/>
                </a:solidFill>
                <a:effectLst>
                  <a:outerShdw blurRad="38100" dist="38100" dir="2700000" algn="tl">
                    <a:srgbClr val="C0C0C0"/>
                  </a:outerShdw>
                </a:effectLst>
                <a:latin typeface="Monotype Corsiva" pitchFamily="66" charset="0"/>
              </a:rPr>
              <a:t>No,</a:t>
            </a:r>
            <a:r>
              <a:rPr lang="es-ES_tradnl" sz="4000" i="1">
                <a:effectLst>
                  <a:outerShdw blurRad="38100" dist="38100" dir="2700000" algn="tl">
                    <a:srgbClr val="C0C0C0"/>
                  </a:outerShdw>
                </a:effectLst>
                <a:latin typeface="Monotype Corsiva" pitchFamily="66" charset="0"/>
              </a:rPr>
              <a:t> dijo el hombre, </a:t>
            </a:r>
            <a:r>
              <a:rPr lang="es-ES_tradnl" sz="4000" i="1">
                <a:solidFill>
                  <a:srgbClr val="009900"/>
                </a:solidFill>
                <a:effectLst>
                  <a:outerShdw blurRad="38100" dist="38100" dir="2700000" algn="tl">
                    <a:srgbClr val="C0C0C0"/>
                  </a:outerShdw>
                </a:effectLst>
                <a:latin typeface="Monotype Corsiva" pitchFamily="66" charset="0"/>
              </a:rPr>
              <a:t>realmente sólo escuche sobre eso y ...</a:t>
            </a:r>
          </a:p>
          <a:p>
            <a:pPr algn="just"/>
            <a:endParaRPr lang="es-ES_tradnl" sz="4000" i="1">
              <a:solidFill>
                <a:srgbClr val="009900"/>
              </a:solidFill>
              <a:effectLst>
                <a:outerShdw blurRad="38100" dist="38100" dir="2700000" algn="tl">
                  <a:srgbClr val="C0C0C0"/>
                </a:outerShdw>
              </a:effectLst>
              <a:latin typeface="Monotype Corsiva" pitchFamily="66" charset="0"/>
            </a:endParaRPr>
          </a:p>
          <a:p>
            <a:pPr algn="just"/>
            <a:r>
              <a:rPr lang="es-ES_tradnl" sz="4000" i="1">
                <a:effectLst>
                  <a:outerShdw blurRad="38100" dist="38100" dir="2700000" algn="tl">
                    <a:srgbClr val="C0C0C0"/>
                  </a:outerShdw>
                </a:effectLst>
                <a:latin typeface="Monotype Corsiva" pitchFamily="66" charset="0"/>
              </a:rPr>
              <a:t>_ </a:t>
            </a:r>
            <a:r>
              <a:rPr lang="es-ES_tradnl" sz="4000" i="1">
                <a:solidFill>
                  <a:srgbClr val="0000FF"/>
                </a:solidFill>
                <a:effectLst>
                  <a:outerShdw blurRad="38100" dist="38100" dir="2700000" algn="tl">
                    <a:srgbClr val="C0C0C0"/>
                  </a:outerShdw>
                </a:effectLst>
                <a:latin typeface="Monotype Corsiva" pitchFamily="66" charset="0"/>
              </a:rPr>
              <a:t>Bien,</a:t>
            </a:r>
            <a:r>
              <a:rPr lang="es-ES_tradnl" sz="4000" i="1">
                <a:effectLst>
                  <a:outerShdw blurRad="38100" dist="38100" dir="2700000" algn="tl">
                    <a:srgbClr val="C0C0C0"/>
                  </a:outerShdw>
                </a:effectLst>
                <a:latin typeface="Monotype Corsiva" pitchFamily="66" charset="0"/>
              </a:rPr>
              <a:t> dijo Sócrates, </a:t>
            </a:r>
            <a:r>
              <a:rPr lang="es-ES_tradnl" sz="4000" i="1">
                <a:solidFill>
                  <a:srgbClr val="0000FF"/>
                </a:solidFill>
                <a:effectLst>
                  <a:outerShdw blurRad="38100" dist="38100" dir="2700000" algn="tl">
                    <a:srgbClr val="C0C0C0"/>
                  </a:outerShdw>
                </a:effectLst>
                <a:latin typeface="Monotype Corsiva" pitchFamily="66" charset="0"/>
              </a:rPr>
              <a:t>entonces realmente no sabes si es cierto ó no.</a:t>
            </a:r>
            <a:endParaRPr lang="es-ES" sz="4000" i="1">
              <a:effectLst>
                <a:outerShdw blurRad="38100" dist="38100" dir="2700000" algn="tl">
                  <a:srgbClr val="C0C0C0"/>
                </a:outerShdw>
              </a:effectLst>
              <a:latin typeface="Monotype Corsiva"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rrowheads="1"/>
          </p:cNvPicPr>
          <p:nvPr/>
        </p:nvPicPr>
        <p:blipFill>
          <a:blip r:embed="rId3"/>
          <a:srcRect/>
          <a:stretch>
            <a:fillRect/>
          </a:stretch>
        </p:blipFill>
        <p:spPr bwMode="auto">
          <a:xfrm>
            <a:off x="0" y="0"/>
            <a:ext cx="9156700" cy="6870700"/>
          </a:xfrm>
          <a:prstGeom prst="rect">
            <a:avLst/>
          </a:prstGeom>
          <a:noFill/>
          <a:ln w="9525">
            <a:noFill/>
            <a:miter lim="800000"/>
            <a:headEnd/>
            <a:tailEnd/>
          </a:ln>
          <a:effectLst/>
        </p:spPr>
      </p:pic>
      <p:sp>
        <p:nvSpPr>
          <p:cNvPr id="30724" name="Rectangle 4"/>
          <p:cNvSpPr>
            <a:spLocks noChangeArrowheads="1"/>
          </p:cNvSpPr>
          <p:nvPr/>
        </p:nvSpPr>
        <p:spPr bwMode="auto">
          <a:xfrm>
            <a:off x="1219200" y="914400"/>
            <a:ext cx="6934200" cy="5578475"/>
          </a:xfrm>
          <a:prstGeom prst="rect">
            <a:avLst/>
          </a:prstGeom>
          <a:noFill/>
          <a:ln w="9525">
            <a:noFill/>
            <a:miter lim="800000"/>
            <a:headEnd/>
            <a:tailEnd/>
          </a:ln>
          <a:effectLst/>
        </p:spPr>
        <p:txBody>
          <a:bodyPr>
            <a:spAutoFit/>
          </a:bodyPr>
          <a:lstStyle/>
          <a:p>
            <a:r>
              <a:rPr lang="es-ES_tradnl" sz="4000" i="1">
                <a:solidFill>
                  <a:srgbClr val="0000FF"/>
                </a:solidFill>
                <a:effectLst>
                  <a:outerShdw blurRad="38100" dist="38100" dir="2700000" algn="tl">
                    <a:srgbClr val="C0C0C0"/>
                  </a:outerShdw>
                </a:effectLst>
                <a:latin typeface="Monotype Corsiva" pitchFamily="66" charset="0"/>
              </a:rPr>
              <a:t>Ahora permiteme aplicar</a:t>
            </a:r>
            <a:r>
              <a:rPr lang="es-ES_tradnl" sz="4000" i="1">
                <a:effectLst>
                  <a:outerShdw blurRad="38100" dist="38100" dir="2700000" algn="tl">
                    <a:srgbClr val="C0C0C0"/>
                  </a:outerShdw>
                </a:effectLst>
                <a:latin typeface="Monotype Corsiva" pitchFamily="66" charset="0"/>
              </a:rPr>
              <a:t>  </a:t>
            </a:r>
            <a:r>
              <a:rPr lang="es-ES_tradnl" sz="4000" i="1" u="sng">
                <a:solidFill>
                  <a:srgbClr val="CC0000"/>
                </a:solidFill>
                <a:effectLst>
                  <a:outerShdw blurRad="38100" dist="38100" dir="2700000" algn="tl">
                    <a:srgbClr val="C0C0C0"/>
                  </a:outerShdw>
                </a:effectLst>
                <a:latin typeface="Monotype Corsiva" pitchFamily="66" charset="0"/>
              </a:rPr>
              <a:t>el  segundo filtro, el  filtro de la BONDAD.</a:t>
            </a:r>
          </a:p>
          <a:p>
            <a:r>
              <a:rPr lang="es-ES_tradnl" sz="4000" i="1">
                <a:solidFill>
                  <a:srgbClr val="0000FF"/>
                </a:solidFill>
                <a:effectLst>
                  <a:outerShdw blurRad="38100" dist="38100" dir="2700000" algn="tl">
                    <a:srgbClr val="C0C0C0"/>
                  </a:outerShdw>
                </a:effectLst>
                <a:latin typeface="Monotype Corsiva" pitchFamily="66" charset="0"/>
              </a:rPr>
              <a:t>Es algo bueno lo que vas a decirme de mi amigo ?</a:t>
            </a:r>
          </a:p>
          <a:p>
            <a:r>
              <a:rPr lang="es-ES_tradnl" sz="4000" i="1">
                <a:effectLst>
                  <a:outerShdw blurRad="38100" dist="38100" dir="2700000" algn="tl">
                    <a:srgbClr val="C0C0C0"/>
                  </a:outerShdw>
                </a:effectLst>
                <a:latin typeface="Monotype Corsiva" pitchFamily="66" charset="0"/>
              </a:rPr>
              <a:t>_ </a:t>
            </a:r>
            <a:r>
              <a:rPr lang="es-ES_tradnl" sz="4000" i="1">
                <a:solidFill>
                  <a:srgbClr val="009900"/>
                </a:solidFill>
                <a:effectLst>
                  <a:outerShdw blurRad="38100" dist="38100" dir="2700000" algn="tl">
                    <a:srgbClr val="C0C0C0"/>
                  </a:outerShdw>
                </a:effectLst>
                <a:latin typeface="Monotype Corsiva" pitchFamily="66" charset="0"/>
              </a:rPr>
              <a:t>No, por el contrario …</a:t>
            </a:r>
            <a:endParaRPr lang="es-ES_tradnl" sz="4000" i="1">
              <a:effectLst>
                <a:outerShdw blurRad="38100" dist="38100" dir="2700000" algn="tl">
                  <a:srgbClr val="C0C0C0"/>
                </a:outerShdw>
              </a:effectLst>
              <a:latin typeface="Monotype Corsiva" pitchFamily="66" charset="0"/>
            </a:endParaRPr>
          </a:p>
          <a:p>
            <a:r>
              <a:rPr lang="es-ES_tradnl" sz="4000" i="1">
                <a:effectLst>
                  <a:outerShdw blurRad="38100" dist="38100" dir="2700000" algn="tl">
                    <a:srgbClr val="C0C0C0"/>
                  </a:outerShdw>
                </a:effectLst>
                <a:latin typeface="Monotype Corsiva" pitchFamily="66" charset="0"/>
              </a:rPr>
              <a:t>_ </a:t>
            </a:r>
            <a:r>
              <a:rPr lang="es-ES_tradnl" sz="4000" i="1">
                <a:solidFill>
                  <a:srgbClr val="0000FF"/>
                </a:solidFill>
                <a:effectLst>
                  <a:outerShdw blurRad="38100" dist="38100" dir="2700000" algn="tl">
                    <a:srgbClr val="C0C0C0"/>
                  </a:outerShdw>
                </a:effectLst>
                <a:latin typeface="Monotype Corsiva" pitchFamily="66" charset="0"/>
              </a:rPr>
              <a:t>Entonces, deseas decirme algo malo de él, pero no estás seguro que sea cierto.</a:t>
            </a:r>
          </a:p>
          <a:p>
            <a:endParaRPr lang="es-ES" sz="4000" i="1">
              <a:effectLst>
                <a:outerShdw blurRad="38100" dist="38100" dir="2700000" algn="tl">
                  <a:srgbClr val="C0C0C0"/>
                </a:outerShdw>
              </a:effectLst>
              <a:latin typeface="Monotype Corsiva"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rrowheads="1"/>
          </p:cNvPicPr>
          <p:nvPr/>
        </p:nvPicPr>
        <p:blipFill>
          <a:blip r:embed="rId3"/>
          <a:srcRect/>
          <a:stretch>
            <a:fillRect/>
          </a:stretch>
        </p:blipFill>
        <p:spPr bwMode="auto">
          <a:xfrm>
            <a:off x="0" y="0"/>
            <a:ext cx="9156700" cy="6870700"/>
          </a:xfrm>
          <a:prstGeom prst="rect">
            <a:avLst/>
          </a:prstGeom>
          <a:noFill/>
          <a:ln w="9525">
            <a:noFill/>
            <a:miter lim="800000"/>
            <a:headEnd/>
            <a:tailEnd/>
          </a:ln>
          <a:effectLst/>
        </p:spPr>
      </p:pic>
      <p:sp>
        <p:nvSpPr>
          <p:cNvPr id="32772" name="Text Box 4"/>
          <p:cNvSpPr txBox="1">
            <a:spLocks noChangeArrowheads="1"/>
          </p:cNvSpPr>
          <p:nvPr/>
        </p:nvSpPr>
        <p:spPr bwMode="auto">
          <a:xfrm>
            <a:off x="1143000" y="1143000"/>
            <a:ext cx="6705600" cy="4968875"/>
          </a:xfrm>
          <a:prstGeom prst="rect">
            <a:avLst/>
          </a:prstGeom>
          <a:noFill/>
          <a:ln w="9525">
            <a:noFill/>
            <a:miter lim="800000"/>
            <a:headEnd/>
            <a:tailEnd/>
          </a:ln>
          <a:effectLst/>
        </p:spPr>
        <p:txBody>
          <a:bodyPr>
            <a:spAutoFit/>
          </a:bodyPr>
          <a:lstStyle/>
          <a:p>
            <a:pPr algn="just"/>
            <a:r>
              <a:rPr lang="es-ES_tradnl" sz="4000" i="1">
                <a:solidFill>
                  <a:srgbClr val="0000FF"/>
                </a:solidFill>
                <a:effectLst>
                  <a:outerShdw blurRad="38100" dist="38100" dir="2700000" algn="tl">
                    <a:srgbClr val="C0C0C0"/>
                  </a:outerShdw>
                </a:effectLst>
                <a:latin typeface="Monotype Corsiva" pitchFamily="66" charset="0"/>
              </a:rPr>
              <a:t>Pero aún podría querer escucharlo porque queda un filtro,</a:t>
            </a:r>
            <a:r>
              <a:rPr lang="es-ES_tradnl" sz="4000" i="1">
                <a:effectLst>
                  <a:outerShdw blurRad="38100" dist="38100" dir="2700000" algn="tl">
                    <a:srgbClr val="C0C0C0"/>
                  </a:outerShdw>
                </a:effectLst>
                <a:latin typeface="Monotype Corsiva" pitchFamily="66" charset="0"/>
              </a:rPr>
              <a:t> </a:t>
            </a:r>
            <a:r>
              <a:rPr lang="es-ES_tradnl" sz="4000" i="1" u="sng">
                <a:solidFill>
                  <a:srgbClr val="CC0000"/>
                </a:solidFill>
                <a:effectLst>
                  <a:outerShdw blurRad="38100" dist="38100" dir="2700000" algn="tl">
                    <a:srgbClr val="C0C0C0"/>
                  </a:outerShdw>
                </a:effectLst>
                <a:latin typeface="Monotype Corsiva" pitchFamily="66" charset="0"/>
              </a:rPr>
              <a:t>el filtro de la UTILIDAD. </a:t>
            </a:r>
          </a:p>
          <a:p>
            <a:pPr algn="just"/>
            <a:r>
              <a:rPr lang="es-ES_tradnl" sz="4000" i="1">
                <a:solidFill>
                  <a:srgbClr val="0000FF"/>
                </a:solidFill>
                <a:effectLst>
                  <a:outerShdw blurRad="38100" dist="38100" dir="2700000" algn="tl">
                    <a:srgbClr val="C0C0C0"/>
                  </a:outerShdw>
                </a:effectLst>
                <a:latin typeface="Monotype Corsiva" pitchFamily="66" charset="0"/>
              </a:rPr>
              <a:t>Me servirá de algo saber lo que vas a decirme de mi amigo ?</a:t>
            </a:r>
            <a:endParaRPr lang="es-ES_tradnl" sz="4000" i="1">
              <a:effectLst>
                <a:outerShdw blurRad="38100" dist="38100" dir="2700000" algn="tl">
                  <a:srgbClr val="C0C0C0"/>
                </a:outerShdw>
              </a:effectLst>
              <a:latin typeface="Monotype Corsiva" pitchFamily="66" charset="0"/>
            </a:endParaRPr>
          </a:p>
          <a:p>
            <a:pPr algn="just"/>
            <a:endParaRPr lang="es-ES_tradnl" sz="4000" i="1">
              <a:effectLst>
                <a:outerShdw blurRad="38100" dist="38100" dir="2700000" algn="tl">
                  <a:srgbClr val="C0C0C0"/>
                </a:outerShdw>
              </a:effectLst>
              <a:latin typeface="Monotype Corsiva" pitchFamily="66" charset="0"/>
            </a:endParaRPr>
          </a:p>
          <a:p>
            <a:pPr algn="just"/>
            <a:r>
              <a:rPr lang="es-ES_tradnl" sz="4000" i="1">
                <a:effectLst>
                  <a:outerShdw blurRad="38100" dist="38100" dir="2700000" algn="tl">
                    <a:srgbClr val="C0C0C0"/>
                  </a:outerShdw>
                </a:effectLst>
                <a:latin typeface="Monotype Corsiva" pitchFamily="66" charset="0"/>
              </a:rPr>
              <a:t>_ </a:t>
            </a:r>
            <a:r>
              <a:rPr lang="es-ES_tradnl" sz="4000" i="1">
                <a:solidFill>
                  <a:srgbClr val="009900"/>
                </a:solidFill>
                <a:effectLst>
                  <a:outerShdw blurRad="38100" dist="38100" dir="2700000" algn="tl">
                    <a:srgbClr val="C0C0C0"/>
                  </a:outerShdw>
                </a:effectLst>
                <a:latin typeface="Monotype Corsiva" pitchFamily="66" charset="0"/>
              </a:rPr>
              <a:t>No, la verdad que no.</a:t>
            </a:r>
            <a:endParaRPr lang="es-ES_tradnl" sz="4000" i="1">
              <a:solidFill>
                <a:srgbClr val="996633"/>
              </a:solidFill>
              <a:effectLst>
                <a:outerShdw blurRad="38100" dist="38100" dir="2700000" algn="tl">
                  <a:srgbClr val="C0C0C0"/>
                </a:outerShdw>
              </a:effectLst>
              <a:latin typeface="Monotype Corsiva" pitchFamily="66" charset="0"/>
            </a:endParaRPr>
          </a:p>
          <a:p>
            <a:pPr algn="just"/>
            <a:endParaRPr lang="es-ES" sz="4000" i="1">
              <a:effectLst>
                <a:outerShdw blurRad="38100" dist="38100" dir="2700000" algn="tl">
                  <a:srgbClr val="C0C0C0"/>
                </a:outerShdw>
              </a:effectLst>
              <a:latin typeface="Monotype Corsiva"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rrowheads="1"/>
          </p:cNvPicPr>
          <p:nvPr/>
        </p:nvPicPr>
        <p:blipFill>
          <a:blip r:embed="rId3"/>
          <a:srcRect/>
          <a:stretch>
            <a:fillRect/>
          </a:stretch>
        </p:blipFill>
        <p:spPr bwMode="auto">
          <a:xfrm>
            <a:off x="0" y="0"/>
            <a:ext cx="9156700" cy="6870700"/>
          </a:xfrm>
          <a:prstGeom prst="rect">
            <a:avLst/>
          </a:prstGeom>
          <a:noFill/>
          <a:ln w="9525">
            <a:noFill/>
            <a:miter lim="800000"/>
            <a:headEnd/>
            <a:tailEnd/>
          </a:ln>
          <a:effectLst/>
        </p:spPr>
      </p:pic>
      <p:sp>
        <p:nvSpPr>
          <p:cNvPr id="34819" name="Text Box 3"/>
          <p:cNvSpPr txBox="1">
            <a:spLocks noChangeArrowheads="1"/>
          </p:cNvSpPr>
          <p:nvPr/>
        </p:nvSpPr>
        <p:spPr bwMode="auto">
          <a:xfrm>
            <a:off x="1295400" y="1447800"/>
            <a:ext cx="6705600" cy="4359275"/>
          </a:xfrm>
          <a:prstGeom prst="rect">
            <a:avLst/>
          </a:prstGeom>
          <a:noFill/>
          <a:ln w="9525">
            <a:noFill/>
            <a:miter lim="800000"/>
            <a:headEnd/>
            <a:tailEnd/>
          </a:ln>
          <a:effectLst/>
        </p:spPr>
        <p:txBody>
          <a:bodyPr>
            <a:spAutoFit/>
          </a:bodyPr>
          <a:lstStyle/>
          <a:p>
            <a:pPr algn="just"/>
            <a:r>
              <a:rPr lang="es-ES_tradnl" sz="4000" i="1">
                <a:effectLst>
                  <a:outerShdw blurRad="38100" dist="38100" dir="2700000" algn="tl">
                    <a:srgbClr val="C0C0C0"/>
                  </a:outerShdw>
                </a:effectLst>
                <a:latin typeface="Monotype Corsiva" pitchFamily="66" charset="0"/>
              </a:rPr>
              <a:t>_ </a:t>
            </a:r>
            <a:r>
              <a:rPr lang="es-ES_tradnl" sz="4000" i="1">
                <a:solidFill>
                  <a:srgbClr val="0000FF"/>
                </a:solidFill>
                <a:effectLst>
                  <a:outerShdw blurRad="38100" dist="38100" dir="2700000" algn="tl">
                    <a:srgbClr val="C0C0C0"/>
                  </a:outerShdw>
                </a:effectLst>
                <a:latin typeface="Monotype Corsiva" pitchFamily="66" charset="0"/>
              </a:rPr>
              <a:t>Bien,</a:t>
            </a:r>
            <a:r>
              <a:rPr lang="es-ES_tradnl" sz="4000" i="1">
                <a:effectLst>
                  <a:outerShdw blurRad="38100" dist="38100" dir="2700000" algn="tl">
                    <a:srgbClr val="C0C0C0"/>
                  </a:outerShdw>
                </a:effectLst>
                <a:latin typeface="Monotype Corsiva" pitchFamily="66" charset="0"/>
              </a:rPr>
              <a:t> concluyó Sócrates.</a:t>
            </a:r>
          </a:p>
          <a:p>
            <a:pPr algn="just"/>
            <a:endParaRPr lang="es-ES_tradnl" sz="4000" i="1">
              <a:effectLst>
                <a:outerShdw blurRad="38100" dist="38100" dir="2700000" algn="tl">
                  <a:srgbClr val="C0C0C0"/>
                </a:outerShdw>
              </a:effectLst>
              <a:latin typeface="Monotype Corsiva" pitchFamily="66" charset="0"/>
            </a:endParaRPr>
          </a:p>
          <a:p>
            <a:pPr algn="just"/>
            <a:r>
              <a:rPr lang="es-ES_tradnl" sz="4000" i="1">
                <a:solidFill>
                  <a:srgbClr val="0000FF"/>
                </a:solidFill>
                <a:effectLst>
                  <a:outerShdw blurRad="38100" dist="38100" dir="2700000" algn="tl">
                    <a:srgbClr val="C0C0C0"/>
                  </a:outerShdw>
                </a:effectLst>
                <a:latin typeface="Monotype Corsiva" pitchFamily="66" charset="0"/>
              </a:rPr>
              <a:t>Si lo que deseas decirme no es cierto, ni bueno e incluso no me es útil, </a:t>
            </a:r>
          </a:p>
          <a:p>
            <a:pPr algn="just"/>
            <a:endParaRPr lang="es-ES_tradnl" sz="4000" i="1">
              <a:solidFill>
                <a:srgbClr val="0000FF"/>
              </a:solidFill>
              <a:effectLst>
                <a:outerShdw blurRad="38100" dist="38100" dir="2700000" algn="tl">
                  <a:srgbClr val="C0C0C0"/>
                </a:outerShdw>
              </a:effectLst>
              <a:latin typeface="Monotype Corsiva" pitchFamily="66" charset="0"/>
            </a:endParaRPr>
          </a:p>
          <a:p>
            <a:pPr algn="just"/>
            <a:r>
              <a:rPr lang="es-ES_tradnl" sz="4000" i="1">
                <a:solidFill>
                  <a:srgbClr val="CC0000"/>
                </a:solidFill>
                <a:latin typeface="Monotype Corsiva" pitchFamily="66" charset="0"/>
              </a:rPr>
              <a:t>... para que querría yo saberlo  ?</a:t>
            </a:r>
            <a:endParaRPr lang="es-ES" sz="4000" i="1">
              <a:solidFill>
                <a:srgbClr val="CC0000"/>
              </a:solidFill>
              <a:latin typeface="Monotype Corsiva" pitchFamily="66" charset="0"/>
            </a:endParaRPr>
          </a:p>
          <a:p>
            <a:pPr algn="just"/>
            <a:endParaRPr lang="es-ES" sz="4000" i="1">
              <a:effectLst>
                <a:outerShdw blurRad="38100" dist="38100" dir="2700000" algn="tl">
                  <a:srgbClr val="C0C0C0"/>
                </a:outerShdw>
              </a:effectLst>
              <a:latin typeface="Monotype Corsiva"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2826</TotalTime>
  <Words>1043</Words>
  <Application>Microsoft Office PowerPoint</Application>
  <PresentationFormat>Presentación en pantalla (4:3)</PresentationFormat>
  <Paragraphs>216</Paragraphs>
  <Slides>22</Slides>
  <Notes>10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yolima</dc:creator>
  <cp:lastModifiedBy>rubiano</cp:lastModifiedBy>
  <cp:revision>325</cp:revision>
  <dcterms:created xsi:type="dcterms:W3CDTF">2011-03-21T01:27:51Z</dcterms:created>
  <dcterms:modified xsi:type="dcterms:W3CDTF">2012-06-21T23:07:21Z</dcterms:modified>
</cp:coreProperties>
</file>